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258" r:id="rId2"/>
    <p:sldId id="25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7" r:id="rId17"/>
    <p:sldId id="530" r:id="rId18"/>
    <p:sldId id="537" r:id="rId19"/>
    <p:sldId id="538" r:id="rId20"/>
    <p:sldId id="338" r:id="rId21"/>
    <p:sldId id="528" r:id="rId22"/>
    <p:sldId id="339" r:id="rId23"/>
    <p:sldId id="340" r:id="rId24"/>
    <p:sldId id="341" r:id="rId25"/>
    <p:sldId id="345" r:id="rId26"/>
    <p:sldId id="529" r:id="rId27"/>
    <p:sldId id="531" r:id="rId28"/>
    <p:sldId id="532" r:id="rId29"/>
    <p:sldId id="533" r:id="rId30"/>
    <p:sldId id="534" r:id="rId31"/>
    <p:sldId id="567" r:id="rId32"/>
    <p:sldId id="539" r:id="rId33"/>
    <p:sldId id="549" r:id="rId34"/>
    <p:sldId id="368" r:id="rId35"/>
    <p:sldId id="536" r:id="rId36"/>
    <p:sldId id="541" r:id="rId37"/>
    <p:sldId id="542" r:id="rId38"/>
    <p:sldId id="543" r:id="rId39"/>
    <p:sldId id="544" r:id="rId40"/>
    <p:sldId id="545" r:id="rId41"/>
    <p:sldId id="540" r:id="rId42"/>
    <p:sldId id="547" r:id="rId43"/>
    <p:sldId id="550" r:id="rId44"/>
    <p:sldId id="568" r:id="rId45"/>
    <p:sldId id="551" r:id="rId46"/>
    <p:sldId id="375" r:id="rId47"/>
    <p:sldId id="571" r:id="rId48"/>
    <p:sldId id="572" r:id="rId49"/>
    <p:sldId id="506" r:id="rId50"/>
    <p:sldId id="573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574" r:id="rId61"/>
    <p:sldId id="584" r:id="rId62"/>
    <p:sldId id="585" r:id="rId63"/>
    <p:sldId id="556" r:id="rId64"/>
    <p:sldId id="586" r:id="rId65"/>
    <p:sldId id="587" r:id="rId66"/>
    <p:sldId id="588" r:id="rId67"/>
    <p:sldId id="563" r:id="rId68"/>
    <p:sldId id="558" r:id="rId69"/>
    <p:sldId id="370" r:id="rId70"/>
    <p:sldId id="590" r:id="rId71"/>
    <p:sldId id="502" r:id="rId72"/>
    <p:sldId id="559" r:id="rId73"/>
    <p:sldId id="560" r:id="rId74"/>
    <p:sldId id="561" r:id="rId75"/>
    <p:sldId id="569" r:id="rId76"/>
    <p:sldId id="369" r:id="rId77"/>
    <p:sldId id="386" r:id="rId78"/>
    <p:sldId id="432" r:id="rId79"/>
    <p:sldId id="433" r:id="rId80"/>
    <p:sldId id="435" r:id="rId81"/>
    <p:sldId id="436" r:id="rId82"/>
    <p:sldId id="437" r:id="rId83"/>
    <p:sldId id="494" r:id="rId84"/>
    <p:sldId id="495" r:id="rId85"/>
    <p:sldId id="438" r:id="rId86"/>
    <p:sldId id="439" r:id="rId87"/>
    <p:sldId id="440" r:id="rId88"/>
    <p:sldId id="441" r:id="rId89"/>
    <p:sldId id="442" r:id="rId90"/>
    <p:sldId id="443" r:id="rId91"/>
    <p:sldId id="446" r:id="rId92"/>
    <p:sldId id="447" r:id="rId93"/>
    <p:sldId id="552" r:id="rId94"/>
    <p:sldId id="434" r:id="rId95"/>
    <p:sldId id="449" r:id="rId96"/>
    <p:sldId id="452" r:id="rId97"/>
    <p:sldId id="553" r:id="rId98"/>
    <p:sldId id="453" r:id="rId99"/>
    <p:sldId id="454" r:id="rId100"/>
    <p:sldId id="455" r:id="rId101"/>
    <p:sldId id="554" r:id="rId102"/>
    <p:sldId id="555" r:id="rId103"/>
    <p:sldId id="456" r:id="rId104"/>
    <p:sldId id="457" r:id="rId105"/>
    <p:sldId id="458" r:id="rId106"/>
    <p:sldId id="459" r:id="rId107"/>
    <p:sldId id="460" r:id="rId108"/>
    <p:sldId id="461" r:id="rId109"/>
    <p:sldId id="462" r:id="rId110"/>
    <p:sldId id="468" r:id="rId111"/>
    <p:sldId id="463" r:id="rId112"/>
    <p:sldId id="464" r:id="rId113"/>
    <p:sldId id="465" r:id="rId114"/>
    <p:sldId id="466" r:id="rId115"/>
    <p:sldId id="467" r:id="rId116"/>
    <p:sldId id="384" r:id="rId117"/>
    <p:sldId id="403" r:id="rId118"/>
    <p:sldId id="404" r:id="rId119"/>
    <p:sldId id="405" r:id="rId120"/>
    <p:sldId id="406" r:id="rId121"/>
    <p:sldId id="407" r:id="rId122"/>
    <p:sldId id="396" r:id="rId123"/>
    <p:sldId id="397" r:id="rId124"/>
    <p:sldId id="498" r:id="rId125"/>
    <p:sldId id="497" r:id="rId126"/>
    <p:sldId id="564" r:id="rId127"/>
    <p:sldId id="398" r:id="rId128"/>
    <p:sldId id="399" r:id="rId129"/>
    <p:sldId id="400" r:id="rId130"/>
    <p:sldId id="402" r:id="rId131"/>
    <p:sldId id="473" r:id="rId132"/>
    <p:sldId id="471" r:id="rId133"/>
    <p:sldId id="470" r:id="rId134"/>
    <p:sldId id="469" r:id="rId135"/>
    <p:sldId id="387" r:id="rId136"/>
    <p:sldId id="499" r:id="rId137"/>
    <p:sldId id="500" r:id="rId138"/>
    <p:sldId id="474" r:id="rId139"/>
    <p:sldId id="388" r:id="rId140"/>
    <p:sldId id="476" r:id="rId141"/>
    <p:sldId id="475" r:id="rId142"/>
    <p:sldId id="477" r:id="rId143"/>
    <p:sldId id="478" r:id="rId144"/>
    <p:sldId id="479" r:id="rId145"/>
    <p:sldId id="480" r:id="rId146"/>
    <p:sldId id="481" r:id="rId147"/>
    <p:sldId id="482" r:id="rId148"/>
    <p:sldId id="503" r:id="rId149"/>
    <p:sldId id="483" r:id="rId150"/>
    <p:sldId id="486" r:id="rId151"/>
    <p:sldId id="565" r:id="rId152"/>
    <p:sldId id="505" r:id="rId153"/>
    <p:sldId id="504" r:id="rId154"/>
    <p:sldId id="493" r:id="rId1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92B"/>
    <a:srgbClr val="C5C0BA"/>
    <a:srgbClr val="FFFFFF"/>
    <a:srgbClr val="003956"/>
    <a:srgbClr val="96A7A7"/>
    <a:srgbClr val="E2E2E2"/>
    <a:srgbClr val="E2D0E2"/>
    <a:srgbClr val="D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0353" autoAdjust="0"/>
  </p:normalViewPr>
  <p:slideViewPr>
    <p:cSldViewPr snapToGrid="0">
      <p:cViewPr varScale="1">
        <p:scale>
          <a:sx n="103" d="100"/>
          <a:sy n="103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19A5E0-40D1-FA3B-F34E-06D0635108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AAE64A-297F-598F-5DFE-87FCC011B8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7DC2E-EAF5-426E-9718-9EE804599F64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2024-01-19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D6D16F-6014-226E-04C2-6DEEF92B70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D149AD-FA87-463D-C624-001983BBD2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E7EA9-9D81-41A1-A214-D784A94473DC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5337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26.1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24575,'2175'0'0,"-1948"14"0,-9-1 0,219-14 0,-416 2 0,0 2 0,0 0 0,0 1 0,27 10 0,-21-7 0,43 8 0,-2-8 0,1-4 0,119-8 0,-137-5-1365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4.2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79 24575,'634'-46'0,"-184"16"0,1 27 0,-435 3 0,129 0-1365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5.1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24575,'181'10'0,"-52"0"0,618-3 58,-471-8-1481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6.5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0 132 24575,'1923'0'0,"-1873"-1"0,0-1 0,0-3 0,86-20 0,-95 17 0,0 1 0,58 0 0,-55 4 0,76-13 0,-44-2 0,1 3 0,0 4 0,110-3 0,74 15-1365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8.1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24575,'2096'0'0,"-1749"23"24,-4 27-32,-22-2-134,-189-32 9,544 63-367,-638-75 500,0-2 0,68-3 0,-104 1-1,-1 0 0,1 0 1,0 0-1,-1 0 0,1-1 0,-1 1 0,1 0 0,-1-1 0,1 0 0,-1 1 1,1-1-1,-1 0 0,0 1 0,1-1 0,-1 0 0,0 0 0,2-2 0,-3 3 1,0-1-1,0 0 1,0 1-1,1-1 1,-1 0-1,0 1 0,0-1 1,-1 0-1,1 1 1,0-1-1,0 0 1,0 1-1,0-1 1,0 1-1,-1-1 0,1 0 1,0 1-1,-1-1 1,1 1-1,0-1 1,-1 1-1,1-1 0,-1 1 1,1-1-1,-1 1 1,1-1-1,-1 1 1,-5-5 26,0 0 0,0 0 1,-1 1-1,0 0 0,-8-3 1,-134-49 605,114 43-632,0 1 0,-1 2 0,0 2 0,-1 1 0,-44-3 0,28 4 0,-103-10-1365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9.3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24575,'5'0'0,"0"1"0,1-1 0,-1 2 0,0-1 0,1 0 0,-1 1 0,6 3 0,15 4 0,41 8 0,137 17 0,72-14 0,-255-19 0,1331 14 0,-820-18 0,-441 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28.5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82 24575,'995'0'0,"-958"-1"0,0-1 0,-1-1 0,1-3 0,-1 0 0,64-22 0,-73 19 0,1 1 0,1 2 0,-1 1 0,48-3 0,119 9 0,-80 2 0,-72-1 74,47 8 0,-32-2-1587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29.88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24575,'35'10'0,"1"-1"0,54 5 0,-32-5 0,496 45 0,12-45 0,-190-9-1365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33.6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24575,'1527'0'0,"-1509"2"0,1 1 0,0 0 0,-1 1 0,0 1 0,0 1 0,0 1 0,22 11 0,37 13 0,-51-20 0,1 0 0,41 27 0,-43-23 0,1-1 0,38 14 0,-30-15-1365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36.63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54 24575,'2168'0'0,"-2105"-3"0,114-20 0,-115 12 0,123-5 0,891 18 0,-1042-1 0,55 11 0,16 0 0,122 14-1365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38.98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0 108 24575,'1770'0'0,"-1563"-13"0,-45 2 0,28 10 0,52-2 0,-122-9 0,49-2 0,-152 14 0,0 0 0,0-2 0,0 0 0,0-1 0,29-10 0,-16 4 0,1 2 0,0 0 0,0 2 0,40-1 0,129 7 0,-84 1 0,225-2-1365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0.3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10 24575,'3114'0'0,"-3107"0"-195,0 0 0,0-1 0,0 0 0,0 0 0,0 0 0,12-5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2.08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48 24575,'348'2'0,"378"-4"0,-356-19 0,-287 5 288,-33 6-1941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5T22:18:42.9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24575,'121'6'0,"151"26"0,27 2 0,-247-31 0,1-3 0,-1-1 0,90-16 0,-141 17 0,61-13-682,113-6-1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D5F542B-3780-4890-8710-8E3625B43A81}" type="datetimeFigureOut">
              <a:rPr lang="ko-KR" altLang="en-US" smtClean="0"/>
              <a:pPr/>
              <a:t>2024-01-19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02D6123-0278-4E69-BFE7-5BB025829B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7095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63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39099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6478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8581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92428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2877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8462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298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1795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8697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63313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742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6722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38173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4643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3229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63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2180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44573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56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3431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206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13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68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49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2801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07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83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520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68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19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45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108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808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077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429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475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780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212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들어가기에 앞서 </a:t>
            </a:r>
            <a:r>
              <a:rPr lang="ko-KR" altLang="en-US" sz="1200" dirty="0" err="1"/>
              <a:t>시그모이드란</a:t>
            </a:r>
            <a:endParaRPr lang="en-US" altLang="ko-KR" sz="12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290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56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861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328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8434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5678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79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46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616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17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dirty="0">
                <a:solidFill>
                  <a:srgbClr val="ECECEC"/>
                </a:solidFill>
                <a:effectLst/>
              </a:rPr>
              <a:t>Convolution Neural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67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964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64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394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090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0608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275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00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5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0115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3064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89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3335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9018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3069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3120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680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3402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177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9926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4786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1244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41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801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8805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0834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1902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1469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692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8777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6592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2880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0190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93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6151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밀집 층</a:t>
            </a:r>
            <a:r>
              <a:rPr lang="en-US" altLang="ko-KR" dirty="0"/>
              <a:t>(Fully-connected layer)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881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pooling layer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차원으로 만드는 </a:t>
            </a:r>
            <a:r>
              <a:rPr lang="en-US" altLang="ko-KR" dirty="0"/>
              <a:t>Flatten layer</a:t>
            </a:r>
            <a:r>
              <a:rPr lang="ko-KR" altLang="en-US" dirty="0"/>
              <a:t>를 만들어주고</a:t>
            </a:r>
          </a:p>
        </p:txBody>
      </p:sp>
    </p:spTree>
    <p:extLst>
      <p:ext uri="{BB962C8B-B14F-4D97-AF65-F5344CB8AC3E}">
        <p14:creationId xmlns:p14="http://schemas.microsoft.com/office/powerpoint/2010/main" val="14042821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 err="1"/>
              <a:t>featur</a:t>
            </a:r>
            <a:r>
              <a:rPr lang="ko-KR" altLang="en-US" dirty="0"/>
              <a:t>를 연결하여 최종 </a:t>
            </a:r>
            <a:r>
              <a:rPr lang="ko-KR" altLang="en-US" dirty="0" err="1"/>
              <a:t>출력값을</a:t>
            </a:r>
            <a:r>
              <a:rPr lang="ko-KR" altLang="en-US" dirty="0"/>
              <a:t> </a:t>
            </a:r>
            <a:r>
              <a:rPr lang="en-US" altLang="ko-KR" dirty="0"/>
              <a:t>fully-connected layer</a:t>
            </a:r>
            <a:r>
              <a:rPr lang="ko-KR" altLang="en-US" dirty="0"/>
              <a:t>에서 생성합니다</a:t>
            </a:r>
          </a:p>
        </p:txBody>
      </p:sp>
    </p:spTree>
    <p:extLst>
      <p:ext uri="{BB962C8B-B14F-4D97-AF65-F5344CB8AC3E}">
        <p14:creationId xmlns:p14="http://schemas.microsoft.com/office/powerpoint/2010/main" val="39290367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8368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2632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88805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8133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34347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732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dirty="0">
                <a:solidFill>
                  <a:srgbClr val="ECECEC"/>
                </a:solidFill>
                <a:effectLst/>
              </a:rPr>
              <a:t>Convolution Neural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036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0080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410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2456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8788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718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878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dirty="0">
                <a:solidFill>
                  <a:srgbClr val="ECECEC"/>
                </a:solidFill>
                <a:effectLst/>
              </a:rPr>
              <a:t>Convolution Neural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5844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9525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613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01268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85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5333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7129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7092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7580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6121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81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76720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108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4711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dirty="0">
                <a:solidFill>
                  <a:srgbClr val="ECECEC"/>
                </a:solidFill>
                <a:effectLst/>
              </a:rPr>
              <a:t>Convolution Neural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9856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36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03B96-259A-89A3-3413-77325DD91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9D473C-1BD5-F828-920C-951E0ABAD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4F84F-26DA-7FD1-F736-B2E9F324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34212-214D-C3AC-9D09-70E3B155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EF2F3-C2E0-C086-C87A-06ACC24C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56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EB356-7F2F-3E41-07E9-AA83321D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D0383D-60B0-D325-AD40-05405FAB5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3C2D5-5A6D-A90A-0F14-8FAC3FD11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FA744-273D-4960-D198-05A254C3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34851-DCA0-A08F-C10E-2386720C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549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2894B5-EEAA-E190-513F-22056CF45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2E26F2-A03B-13F7-2267-F79C76F01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D9943-E514-8C1C-DAF4-964AC4D9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0734D-7872-2D30-A989-9F748616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B4C56-E9AE-A283-DA03-4256D4FD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0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01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D9F4B-B7C6-C58C-D6D8-DDB46272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F8A14-E289-A67A-522D-A70C60F7B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DE313C-7306-5568-8F37-4346E01D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77B7D-0867-C739-6BAE-01079623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FDDF8E-93E5-6CAB-A2DE-720B498B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7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F4008-FD56-D6CE-2BC1-90ABC67F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1172FA-4221-6FCC-F695-B91CD5DAF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2D7CB-AE0D-89A4-6317-C5B1E316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49F31-5245-7BB0-3316-24511134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4E08A-45DD-64E3-181A-172FCB68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9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A3412-AC44-7D6C-6960-9FC25120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C7913-1F44-10E0-2859-04B677B62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75F714-1110-3ECD-7EFF-C01022E8F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FA97A-B52C-E33F-EF83-A4D1BC44F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775FCD-8EB2-40D0-DE7A-68328E38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EBB0DD-4C1D-2EA1-446B-EEFD6C92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3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65B77-DDA0-AA2A-78FF-5146BDB6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A0D6A8-1757-FB48-6D11-EA3E63705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447380-70A5-7951-5DB6-F3375519F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F70CC5-692F-3425-9554-2B9EB299E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87B561-A697-D1BB-CA37-107808ADF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1032A-8C8D-8C1C-538D-8B1C772C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B47B83-81DD-C7DB-29B4-6E58CA1C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1D15F7-6138-988C-CF0B-4A2E8A40B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5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BCC132-5902-DEDB-9CCB-46450212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322407-21D0-744A-5B39-38F8E662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1C96A9-CF0A-20A8-06A1-1157D4DC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33ECA2-25E5-4E09-C7DB-6E2B5D58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33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4943D5-553C-553F-7EAD-1C9286F3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8CAA5F-36E3-489A-43AB-7A582E25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D4A27-9F07-844A-535C-05D6EE01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8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6ED69-1D4E-B69B-4D58-70A2400B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47E355-16B6-C7E1-17A1-0D59FCDB0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F21253-4DAE-A82C-1736-25B698D8F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40BCB0-D4AD-8BE9-027F-4E886D42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65932-2985-84A0-C726-7127ADAD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34C20C-1B78-3B56-6E56-671ADF52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7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E9DE1-36FF-DB56-B7DA-691F2C75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4F80E4-D9B4-ACB5-6FE0-062E0921D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3E4CF9-9019-39C9-4B9E-9286BB09E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BC367-5C1B-7ACF-5E3C-C4E3FACB4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8C9CC4-A0D4-186A-8220-50ED8DF9F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B3C74B-B478-DB21-1146-152515A0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24981-4D4B-4736-88EF-0AF8ABDFB2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9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45C6D-6CAB-62BD-7450-F7359B8A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19860-2580-4476-8FE4-72BA686EB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ACFED-B2ED-2C51-6448-57389E5D06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C6D25D-6F71-848B-96A1-998FC6449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C1E8D-6259-7E23-9502-FFC7206C0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4D24981-4D4B-4736-88EF-0AF8ABDFB2D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3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17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18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13" Type="http://schemas.openxmlformats.org/officeDocument/2006/relationships/image" Target="../media/image203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12" Type="http://schemas.openxmlformats.org/officeDocument/2006/relationships/image" Target="../media/image202.sv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1.png"/><Relationship Id="rId5" Type="http://schemas.openxmlformats.org/officeDocument/2006/relationships/image" Target="../media/image197.png"/><Relationship Id="rId10" Type="http://schemas.openxmlformats.org/officeDocument/2006/relationships/image" Target="../media/image200.svg"/><Relationship Id="rId4" Type="http://schemas.openxmlformats.org/officeDocument/2006/relationships/image" Target="../media/image196.png"/><Relationship Id="rId9" Type="http://schemas.openxmlformats.org/officeDocument/2006/relationships/image" Target="../media/image199.png"/><Relationship Id="rId14" Type="http://schemas.openxmlformats.org/officeDocument/2006/relationships/image" Target="../media/image204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0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212.png"/></Relationships>
</file>

<file path=ppt/slides/_rels/slide1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630.png"/><Relationship Id="rId26" Type="http://schemas.openxmlformats.org/officeDocument/2006/relationships/image" Target="../media/image1670.png"/><Relationship Id="rId3" Type="http://schemas.openxmlformats.org/officeDocument/2006/relationships/image" Target="../media/image5.jpeg"/><Relationship Id="rId21" Type="http://schemas.openxmlformats.org/officeDocument/2006/relationships/customXml" Target="../ink/ink9.xml"/><Relationship Id="rId34" Type="http://schemas.openxmlformats.org/officeDocument/2006/relationships/image" Target="../media/image181.svg"/><Relationship Id="rId7" Type="http://schemas.openxmlformats.org/officeDocument/2006/relationships/customXml" Target="../ink/ink2.xml"/><Relationship Id="rId12" Type="http://schemas.openxmlformats.org/officeDocument/2006/relationships/image" Target="../media/image160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image" Target="../media/image180.png"/><Relationship Id="rId2" Type="http://schemas.openxmlformats.org/officeDocument/2006/relationships/notesSlide" Target="../notesSlides/notesSlide105.xml"/><Relationship Id="rId16" Type="http://schemas.openxmlformats.org/officeDocument/2006/relationships/image" Target="../media/image1620.png"/><Relationship Id="rId20" Type="http://schemas.openxmlformats.org/officeDocument/2006/relationships/image" Target="../media/image164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0.png"/><Relationship Id="rId11" Type="http://schemas.openxmlformats.org/officeDocument/2006/relationships/customXml" Target="../ink/ink4.xml"/><Relationship Id="rId24" Type="http://schemas.openxmlformats.org/officeDocument/2006/relationships/image" Target="../media/image1660.png"/><Relationship Id="rId32" Type="http://schemas.openxmlformats.org/officeDocument/2006/relationships/image" Target="../media/image1700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680.png"/><Relationship Id="rId10" Type="http://schemas.openxmlformats.org/officeDocument/2006/relationships/image" Target="../media/image1590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customXml" Target="../ink/ink1.xml"/><Relationship Id="rId9" Type="http://schemas.openxmlformats.org/officeDocument/2006/relationships/customXml" Target="../ink/ink3.xml"/><Relationship Id="rId14" Type="http://schemas.openxmlformats.org/officeDocument/2006/relationships/image" Target="../media/image1610.png"/><Relationship Id="rId22" Type="http://schemas.openxmlformats.org/officeDocument/2006/relationships/image" Target="../media/image1650.png"/><Relationship Id="rId27" Type="http://schemas.openxmlformats.org/officeDocument/2006/relationships/customXml" Target="../ink/ink12.xml"/><Relationship Id="rId30" Type="http://schemas.openxmlformats.org/officeDocument/2006/relationships/image" Target="../media/image1690.png"/><Relationship Id="rId35" Type="http://schemas.openxmlformats.org/officeDocument/2006/relationships/image" Target="../media/image214.png"/><Relationship Id="rId8" Type="http://schemas.openxmlformats.org/officeDocument/2006/relationships/image" Target="../media/image158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2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13" Type="http://schemas.openxmlformats.org/officeDocument/2006/relationships/image" Target="../media/image201.png"/><Relationship Id="rId3" Type="http://schemas.openxmlformats.org/officeDocument/2006/relationships/image" Target="../media/image5.jpeg"/><Relationship Id="rId7" Type="http://schemas.openxmlformats.org/officeDocument/2006/relationships/image" Target="../media/image180.png"/><Relationship Id="rId12" Type="http://schemas.openxmlformats.org/officeDocument/2006/relationships/image" Target="../media/image204.sv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0.svg"/><Relationship Id="rId4" Type="http://schemas.openxmlformats.org/officeDocument/2006/relationships/image" Target="../media/image196.png"/><Relationship Id="rId9" Type="http://schemas.openxmlformats.org/officeDocument/2006/relationships/image" Target="../media/image199.png"/><Relationship Id="rId14" Type="http://schemas.openxmlformats.org/officeDocument/2006/relationships/image" Target="../media/image202.sv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image" Target="../media/image22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81.sv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68.png"/><Relationship Id="rId9" Type="http://schemas.openxmlformats.org/officeDocument/2006/relationships/image" Target="../media/image59.png"/><Relationship Id="rId1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5.png"/><Relationship Id="rId3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70.png"/><Relationship Id="rId9" Type="http://schemas.openxmlformats.org/officeDocument/2006/relationships/image" Target="../media/image59.png"/><Relationship Id="rId1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6.png"/><Relationship Id="rId3" Type="http://schemas.openxmlformats.org/officeDocument/2006/relationships/image" Target="../media/image71.png"/><Relationship Id="rId7" Type="http://schemas.openxmlformats.org/officeDocument/2006/relationships/image" Target="../media/image58.png"/><Relationship Id="rId12" Type="http://schemas.openxmlformats.org/officeDocument/2006/relationships/image" Target="../media/image6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6.png"/><Relationship Id="rId3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58.png"/><Relationship Id="rId12" Type="http://schemas.openxmlformats.org/officeDocument/2006/relationships/image" Target="../media/image6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6.png"/><Relationship Id="rId3" Type="http://schemas.openxmlformats.org/officeDocument/2006/relationships/image" Target="../media/image74.png"/><Relationship Id="rId7" Type="http://schemas.openxmlformats.org/officeDocument/2006/relationships/image" Target="../media/image58.png"/><Relationship Id="rId12" Type="http://schemas.openxmlformats.org/officeDocument/2006/relationships/image" Target="../media/image6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5.jpe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47.png"/><Relationship Id="rId9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5.jpeg"/><Relationship Id="rId9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5.jpeg"/><Relationship Id="rId9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5.jpeg"/><Relationship Id="rId9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5.jpeg"/><Relationship Id="rId9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5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9.png"/><Relationship Id="rId4" Type="http://schemas.openxmlformats.org/officeDocument/2006/relationships/image" Target="../media/image5.jpeg"/><Relationship Id="rId9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png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8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9.png"/><Relationship Id="rId4" Type="http://schemas.openxmlformats.org/officeDocument/2006/relationships/image" Target="../media/image1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jpe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인공 지능 이미지, HD 미래, 산업, 세계 배경 사진 무료 다운로드 - Lovepik">
            <a:extLst>
              <a:ext uri="{FF2B5EF4-FFF2-40B4-BE49-F238E27FC236}">
                <a16:creationId xmlns:a16="http://schemas.microsoft.com/office/drawing/2014/main" id="{352A9EEE-E0A5-90D8-D16E-CA29D8213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 bwMode="auto">
          <a:xfrm>
            <a:off x="0" y="0"/>
            <a:ext cx="12192000" cy="559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1" y="4832475"/>
            <a:ext cx="7457814" cy="1210919"/>
          </a:xfrm>
          <a:prstGeom prst="rect">
            <a:avLst/>
          </a:pr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031" y="5088923"/>
            <a:ext cx="6610556" cy="706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992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기반 영상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82524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Part.2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16487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Learning)</a:t>
            </a:r>
            <a:endParaRPr lang="ko-KR" altLang="en-US" sz="2903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인공지능? 머신러닝? 딥러닝?">
            <a:extLst>
              <a:ext uri="{FF2B5EF4-FFF2-40B4-BE49-F238E27FC236}">
                <a16:creationId xmlns:a16="http://schemas.microsoft.com/office/drawing/2014/main" id="{21A0E893-1589-D69D-02BD-6566A7F68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t="3652" r="5707" b="15720"/>
          <a:stretch/>
        </p:blipFill>
        <p:spPr bwMode="auto">
          <a:xfrm>
            <a:off x="1763700" y="3686211"/>
            <a:ext cx="5031097" cy="27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388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27">
            <a:extLst>
              <a:ext uri="{FF2B5EF4-FFF2-40B4-BE49-F238E27FC236}">
                <a16:creationId xmlns:a16="http://schemas.microsoft.com/office/drawing/2014/main" id="{37B2586F-6895-4F16-8BE5-21026FF9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07623-0C80-FD50-0D24-BE33522A2B1F}"/>
              </a:ext>
            </a:extLst>
          </p:cNvPr>
          <p:cNvSpPr txBox="1"/>
          <p:nvPr/>
        </p:nvSpPr>
        <p:spPr>
          <a:xfrm>
            <a:off x="1295265" y="2001885"/>
            <a:ext cx="9601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stride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크기는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그림과 같은 공식에 의해 결정되며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에서는 결과가 정확히 떨어지는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stride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선택할 수 있지만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선택 할 수 없음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EBF8C1-2A1B-C4F8-DE05-448663C8FF3E}"/>
              </a:ext>
            </a:extLst>
          </p:cNvPr>
          <p:cNvGrpSpPr/>
          <p:nvPr/>
        </p:nvGrpSpPr>
        <p:grpSpPr>
          <a:xfrm>
            <a:off x="2079872" y="3025119"/>
            <a:ext cx="8032256" cy="3291195"/>
            <a:chOff x="2079872" y="3025119"/>
            <a:chExt cx="8032256" cy="32911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D7DF74-6410-17C6-67F8-8B379D737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9872" y="3025119"/>
              <a:ext cx="8032256" cy="32911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031456-2DFE-05A9-E858-F5E4BA87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7910512" y="4800599"/>
              <a:ext cx="252413" cy="109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160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27">
            <a:extLst>
              <a:ext uri="{FF2B5EF4-FFF2-40B4-BE49-F238E27FC236}">
                <a16:creationId xmlns:a16="http://schemas.microsoft.com/office/drawing/2014/main" id="{37B2586F-6895-4F16-8BE5-21026FF9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07623-0C80-FD50-0D24-BE33522A2B1F}"/>
              </a:ext>
            </a:extLst>
          </p:cNvPr>
          <p:cNvSpPr txBox="1"/>
          <p:nvPr/>
        </p:nvSpPr>
        <p:spPr>
          <a:xfrm>
            <a:off x="1013011" y="1985307"/>
            <a:ext cx="101659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* 7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Stride = 1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때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5 * 5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이미지로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Stride = 2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때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* 3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줄어드는 것을 확인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이미지의 정보를 잃어 버릴 수 있음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EBF8C1-2A1B-C4F8-DE05-448663C8FF3E}"/>
              </a:ext>
            </a:extLst>
          </p:cNvPr>
          <p:cNvGrpSpPr/>
          <p:nvPr/>
        </p:nvGrpSpPr>
        <p:grpSpPr>
          <a:xfrm>
            <a:off x="2079872" y="3025119"/>
            <a:ext cx="8032256" cy="3291195"/>
            <a:chOff x="2079872" y="3025119"/>
            <a:chExt cx="8032256" cy="32911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D7DF74-6410-17C6-67F8-8B379D737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9872" y="3025119"/>
              <a:ext cx="8032256" cy="329119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031456-2DFE-05A9-E858-F5E4BA87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7910512" y="4800599"/>
              <a:ext cx="252413" cy="109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472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슬라이드 번호 개체 틀 27">
            <a:extLst>
              <a:ext uri="{FF2B5EF4-FFF2-40B4-BE49-F238E27FC236}">
                <a16:creationId xmlns:a16="http://schemas.microsoft.com/office/drawing/2014/main" id="{37B2586F-6895-4F16-8BE5-21026FF9D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102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D1CD86-D369-333B-DCA2-92E7DF235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47" y="1985307"/>
            <a:ext cx="4217324" cy="41725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33750-3712-48FF-E504-0E29805A7DCA}"/>
              </a:ext>
            </a:extLst>
          </p:cNvPr>
          <p:cNvSpPr txBox="1"/>
          <p:nvPr/>
        </p:nvSpPr>
        <p:spPr>
          <a:xfrm>
            <a:off x="5674659" y="2507427"/>
            <a:ext cx="57743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문제를 해결 하고자 이미지 주위에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넣은 픽셀을 만들고 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Stride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두어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* 7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 * 7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나올 수 있도록 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작업을 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Padding(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패딩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이라고 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433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(Pooling)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5458D0-3F62-66C9-D746-DAEA5A52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14" y="3523734"/>
            <a:ext cx="10244772" cy="2484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1F250-EC6E-2119-0C09-A174117621D6}"/>
              </a:ext>
            </a:extLst>
          </p:cNvPr>
          <p:cNvSpPr txBox="1"/>
          <p:nvPr/>
        </p:nvSpPr>
        <p:spPr>
          <a:xfrm>
            <a:off x="973614" y="1985307"/>
            <a:ext cx="9827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층에서 추출된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크기를 줄이는 역할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학습량이 크기 때문에 학습 시 사용되는 연산을 줄이는 것이 목표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EE38C559-030B-40EF-91D4-1CA50C1E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4698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5458D0-3F62-66C9-D746-DAEA5A52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14" y="3523734"/>
            <a:ext cx="10244772" cy="24841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31455D-B740-CC8B-43A6-C64A5A8DA79E}"/>
              </a:ext>
            </a:extLst>
          </p:cNvPr>
          <p:cNvSpPr/>
          <p:nvPr/>
        </p:nvSpPr>
        <p:spPr>
          <a:xfrm>
            <a:off x="973613" y="3523734"/>
            <a:ext cx="1036161" cy="998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EF43BD-73EE-5AAC-043E-79AC32D4208B}"/>
              </a:ext>
            </a:extLst>
          </p:cNvPr>
          <p:cNvSpPr/>
          <p:nvPr/>
        </p:nvSpPr>
        <p:spPr>
          <a:xfrm>
            <a:off x="3981450" y="3952874"/>
            <a:ext cx="561032" cy="569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81F94-EA82-1B85-3010-5DA633EBFBE7}"/>
              </a:ext>
            </a:extLst>
          </p:cNvPr>
          <p:cNvSpPr txBox="1"/>
          <p:nvPr/>
        </p:nvSpPr>
        <p:spPr>
          <a:xfrm>
            <a:off x="973614" y="1985307"/>
            <a:ext cx="9827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(Max Pooling)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 값 중 가장 큰 값을 출력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2B350D-06C1-3A91-1E60-2C1C06EAB27F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(Pooling)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27">
            <a:extLst>
              <a:ext uri="{FF2B5EF4-FFF2-40B4-BE49-F238E27FC236}">
                <a16:creationId xmlns:a16="http://schemas.microsoft.com/office/drawing/2014/main" id="{474614B7-F440-4A12-8B9D-E1308A30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3820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5458D0-3F62-66C9-D746-DAEA5A52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14" y="3523734"/>
            <a:ext cx="10244772" cy="24841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431455D-B740-CC8B-43A6-C64A5A8DA79E}"/>
              </a:ext>
            </a:extLst>
          </p:cNvPr>
          <p:cNvSpPr/>
          <p:nvPr/>
        </p:nvSpPr>
        <p:spPr>
          <a:xfrm>
            <a:off x="7050563" y="3580884"/>
            <a:ext cx="1036161" cy="9987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EF43BD-73EE-5AAC-043E-79AC32D4208B}"/>
              </a:ext>
            </a:extLst>
          </p:cNvPr>
          <p:cNvSpPr/>
          <p:nvPr/>
        </p:nvSpPr>
        <p:spPr>
          <a:xfrm>
            <a:off x="10058400" y="4010024"/>
            <a:ext cx="561032" cy="569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81F94-EA82-1B85-3010-5DA633EBFBE7}"/>
              </a:ext>
            </a:extLst>
          </p:cNvPr>
          <p:cNvSpPr txBox="1"/>
          <p:nvPr/>
        </p:nvSpPr>
        <p:spPr>
          <a:xfrm>
            <a:off x="973614" y="1985307"/>
            <a:ext cx="9827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(Average Pooling)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윈도우 값을 평균 낸 값을 출력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ACCD0-22BE-9ADA-5D15-BB7933CAE76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(Pooling)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FFB0EA10-421B-4532-BA91-C4EA2D28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2924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5458D0-3F62-66C9-D746-DAEA5A52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14" y="3523734"/>
            <a:ext cx="10244772" cy="2484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881F94-EA82-1B85-3010-5DA633EBFBE7}"/>
              </a:ext>
            </a:extLst>
          </p:cNvPr>
          <p:cNvSpPr txBox="1"/>
          <p:nvPr/>
        </p:nvSpPr>
        <p:spPr>
          <a:xfrm>
            <a:off x="973614" y="1975782"/>
            <a:ext cx="9827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과정을 통해 크기를 줄여 계산 비용을 줄임과 동시에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중요한 특징을 보전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7B419-C462-C4E4-951F-83A7B4583CE3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(Pooling) 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204BC800-A9C2-C63D-79F0-0CCEDFB4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0068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밀집 층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(Fully-connected layer)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4AE4C8-3B0C-2722-A344-5D3ABD1FA4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6"/>
          <a:stretch/>
        </p:blipFill>
        <p:spPr>
          <a:xfrm>
            <a:off x="2314575" y="1985307"/>
            <a:ext cx="1247775" cy="427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55C0D-9DBE-E0C4-906C-33F58932D1AF}"/>
              </a:ext>
            </a:extLst>
          </p:cNvPr>
          <p:cNvSpPr txBox="1"/>
          <p:nvPr/>
        </p:nvSpPr>
        <p:spPr>
          <a:xfrm>
            <a:off x="6125447" y="2490281"/>
            <a:ext cx="406742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Fully-connected layer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모델에 마지막 단계이며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들을 기반으로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출력을 담당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16474CF0-284A-8761-13F1-329DC8FF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96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밀집 층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(Fully-connected layer)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D42A708-2123-F365-D6E1-026D9AE80FA6}"/>
              </a:ext>
            </a:extLst>
          </p:cNvPr>
          <p:cNvGrpSpPr/>
          <p:nvPr/>
        </p:nvGrpSpPr>
        <p:grpSpPr>
          <a:xfrm>
            <a:off x="669957" y="1781249"/>
            <a:ext cx="9542870" cy="4472330"/>
            <a:chOff x="669957" y="1781249"/>
            <a:chExt cx="9542870" cy="44723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D2787D-5E54-3668-97FB-001F1D19F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57" y="1781249"/>
              <a:ext cx="9542870" cy="44723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5196D06-E57C-7CE4-3313-E5BB95737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957" y="1783998"/>
              <a:ext cx="5572125" cy="631217"/>
            </a:xfrm>
            <a:prstGeom prst="rect">
              <a:avLst/>
            </a:prstGeom>
          </p:spPr>
        </p:pic>
      </p:grpSp>
      <p:sp>
        <p:nvSpPr>
          <p:cNvPr id="14" name="슬라이드 번호 개체 틀 27">
            <a:extLst>
              <a:ext uri="{FF2B5EF4-FFF2-40B4-BE49-F238E27FC236}">
                <a16:creationId xmlns:a16="http://schemas.microsoft.com/office/drawing/2014/main" id="{4D5467D9-A42B-D6C9-9178-E45FD170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24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A198D9-B3D1-0D9A-8120-F1C46D6D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9" y="1733995"/>
            <a:ext cx="9757466" cy="5058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밀집 층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(Fully-connected layer)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34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귀여운 고양이, 귀여운 솜털 고양이 HD 월페이퍼 | Pxfuel">
            <a:extLst>
              <a:ext uri="{FF2B5EF4-FFF2-40B4-BE49-F238E27FC236}">
                <a16:creationId xmlns:a16="http://schemas.microsoft.com/office/drawing/2014/main" id="{95D64E80-48E2-8162-4605-A794A6FD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/>
          <a:stretch/>
        </p:blipFill>
        <p:spPr bwMode="auto">
          <a:xfrm>
            <a:off x="6686025" y="2557303"/>
            <a:ext cx="4471764" cy="31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Learning)</a:t>
            </a:r>
            <a:endParaRPr lang="ko-KR" altLang="en-US" sz="1400" b="1" spc="-15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CF83DC-C6D1-61D6-D879-DAAC5EBD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r="4917"/>
          <a:stretch/>
        </p:blipFill>
        <p:spPr bwMode="auto">
          <a:xfrm>
            <a:off x="1034211" y="2557303"/>
            <a:ext cx="4471764" cy="31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3F8E9-C49D-2DCD-ECBE-D6E2283F6279}"/>
              </a:ext>
            </a:extLst>
          </p:cNvPr>
          <p:cNvSpPr txBox="1"/>
          <p:nvPr/>
        </p:nvSpPr>
        <p:spPr>
          <a:xfrm>
            <a:off x="1090383" y="1367406"/>
            <a:ext cx="87852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사람은 개와 고양이를 구별 할 수 있다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기계는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81DB5A7A-ABE9-2C22-965B-9BDF8E7A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598C25D0-4DA3-48E3-9B0A-FFB46D4B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0892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6A198D9-B3D1-0D9A-8120-F1C46D6D7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78"/>
          <a:stretch/>
        </p:blipFill>
        <p:spPr>
          <a:xfrm>
            <a:off x="453428" y="2152650"/>
            <a:ext cx="6930882" cy="42208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밀집 층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(Fully-connected layer)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3B607-57E2-0569-4DCF-42CD4FF8B353}"/>
              </a:ext>
            </a:extLst>
          </p:cNvPr>
          <p:cNvSpPr txBox="1"/>
          <p:nvPr/>
        </p:nvSpPr>
        <p:spPr>
          <a:xfrm>
            <a:off x="7671152" y="2499930"/>
            <a:ext cx="40674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Fully-connected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합성곱층과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풀링층에서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나온 이미지의 부분적인 특성을    출력한 것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이미지 전체의 특성을 고려하기위해 사용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9435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 구분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33CA4E-93EC-32F6-A386-429CD3BDC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20" b="18195"/>
          <a:stretch/>
        </p:blipFill>
        <p:spPr>
          <a:xfrm>
            <a:off x="0" y="1930571"/>
            <a:ext cx="9455185" cy="367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076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323CDC-2CE0-699E-EED9-FCFEF8343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20" b="17778"/>
          <a:stretch/>
        </p:blipFill>
        <p:spPr>
          <a:xfrm>
            <a:off x="0" y="1936983"/>
            <a:ext cx="9455185" cy="3701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05F65-F915-4B6B-F072-D0ACF9AD7B92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 구분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1DC5C-D033-EC68-C93B-DF7939C6C814}"/>
              </a:ext>
            </a:extLst>
          </p:cNvPr>
          <p:cNvSpPr txBox="1"/>
          <p:nvPr/>
        </p:nvSpPr>
        <p:spPr>
          <a:xfrm>
            <a:off x="8096250" y="2125470"/>
            <a:ext cx="3585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개는 입력이 될 시 정답이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(1, 0)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되어야 하고 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9883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E15119-22D3-BF40-65C4-471B780EB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20" b="18334"/>
          <a:stretch/>
        </p:blipFill>
        <p:spPr>
          <a:xfrm>
            <a:off x="0" y="1928431"/>
            <a:ext cx="9455185" cy="3672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9B183D-4F63-A028-5732-B74666497620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 구분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3A493-0030-49A9-8262-70B7E04436FE}"/>
              </a:ext>
            </a:extLst>
          </p:cNvPr>
          <p:cNvSpPr txBox="1"/>
          <p:nvPr/>
        </p:nvSpPr>
        <p:spPr>
          <a:xfrm>
            <a:off x="7905750" y="2117631"/>
            <a:ext cx="3933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고양이가 입력이 될 시 정답이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(0, 1)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되어야 한다고 가정 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3077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623031-1538-DB48-BE49-BF9EE7111F6D}"/>
              </a:ext>
            </a:extLst>
          </p:cNvPr>
          <p:cNvGrpSpPr/>
          <p:nvPr/>
        </p:nvGrpSpPr>
        <p:grpSpPr>
          <a:xfrm>
            <a:off x="0" y="1909077"/>
            <a:ext cx="9455185" cy="3720197"/>
            <a:chOff x="0" y="1909077"/>
            <a:chExt cx="9455185" cy="372019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07D923C-B3E8-48DC-5643-A4665FF0A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3472" b="17917"/>
            <a:stretch/>
          </p:blipFill>
          <p:spPr>
            <a:xfrm>
              <a:off x="0" y="1980163"/>
              <a:ext cx="9455185" cy="36491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7D26C6-79A0-A4D1-D065-C98414FB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975" y="1909077"/>
              <a:ext cx="5410200" cy="285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F17B22F-FF48-6682-358A-6A15EFA8AF79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 구분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EBE72-6841-E246-E58A-71B1E03E9184}"/>
              </a:ext>
            </a:extLst>
          </p:cNvPr>
          <p:cNvSpPr txBox="1"/>
          <p:nvPr/>
        </p:nvSpPr>
        <p:spPr>
          <a:xfrm>
            <a:off x="7905750" y="2117631"/>
            <a:ext cx="4007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값과 실제 값의 오차를 줄이기 위해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         업데이트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3847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AEE9DDF3-B618-EA8F-0A2C-7012D314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115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6C5ADB-4EA8-D84B-70A5-35FCB09143EC}"/>
              </a:ext>
            </a:extLst>
          </p:cNvPr>
          <p:cNvGrpSpPr/>
          <p:nvPr/>
        </p:nvGrpSpPr>
        <p:grpSpPr>
          <a:xfrm>
            <a:off x="0" y="1867423"/>
            <a:ext cx="9455185" cy="3761852"/>
            <a:chOff x="0" y="1867423"/>
            <a:chExt cx="9455185" cy="37618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1CD770-9A52-BBD3-355C-39D872354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571" b="17874"/>
            <a:stretch/>
          </p:blipFill>
          <p:spPr>
            <a:xfrm>
              <a:off x="0" y="1934847"/>
              <a:ext cx="9455185" cy="36944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1A07B5-AE62-C073-B121-6F4C26B56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15" y="1867423"/>
              <a:ext cx="5410200" cy="28575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3B83D6-F519-6F57-D0F5-D4F77C4A854D}"/>
              </a:ext>
            </a:extLst>
          </p:cNvPr>
          <p:cNvSpPr txBox="1"/>
          <p:nvPr/>
        </p:nvSpPr>
        <p:spPr>
          <a:xfrm>
            <a:off x="669957" y="850102"/>
            <a:ext cx="7969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예시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고양이 구분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EA1F5-7211-A7F1-8356-0E4295D129FD}"/>
              </a:ext>
            </a:extLst>
          </p:cNvPr>
          <p:cNvSpPr txBox="1"/>
          <p:nvPr/>
        </p:nvSpPr>
        <p:spPr>
          <a:xfrm>
            <a:off x="7905749" y="1779077"/>
            <a:ext cx="39338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개와 같이 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예측 값과 실제 값의 오차를 줄이기 위해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        가중치 업데이트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8841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Part.0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52670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2903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</a:t>
            </a:r>
            <a:r>
              <a:rPr lang="ko-KR" altLang="en-US" sz="2903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코랩</a:t>
            </a:r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903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792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dirty="0" err="1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0 0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7D153-562F-43DB-B314-E17FCEB3CF25}"/>
              </a:ext>
            </a:extLst>
          </p:cNvPr>
          <p:cNvSpPr txBox="1"/>
          <p:nvPr/>
        </p:nvSpPr>
        <p:spPr>
          <a:xfrm>
            <a:off x="669956" y="850102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Google(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E22854-0E34-4DC6-B12A-A46576700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261" y="1772306"/>
            <a:ext cx="3969478" cy="4544008"/>
          </a:xfrm>
          <a:prstGeom prst="rect">
            <a:avLst/>
          </a:prstGeom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2FBDF0C4-DE32-07BE-989F-A8A0DF6B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0534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dirty="0" err="1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0 0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7D153-562F-43DB-B314-E17FCEB3CF25}"/>
              </a:ext>
            </a:extLst>
          </p:cNvPr>
          <p:cNvSpPr txBox="1"/>
          <p:nvPr/>
        </p:nvSpPr>
        <p:spPr>
          <a:xfrm>
            <a:off x="669956" y="850102"/>
            <a:ext cx="8035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Google(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드라이브 클릭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3BC9C-563D-419B-A39D-CDE8F880A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51" y="1808743"/>
            <a:ext cx="10332098" cy="4327350"/>
          </a:xfrm>
          <a:prstGeom prst="rect">
            <a:avLst/>
          </a:prstGeom>
        </p:spPr>
      </p:pic>
      <p:pic>
        <p:nvPicPr>
          <p:cNvPr id="11" name="그래픽 10" descr="커서">
            <a:extLst>
              <a:ext uri="{FF2B5EF4-FFF2-40B4-BE49-F238E27FC236}">
                <a16:creationId xmlns:a16="http://schemas.microsoft.com/office/drawing/2014/main" id="{EB8E5114-03FA-401B-B1CB-2ED2CD4D0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8222" y="2757197"/>
            <a:ext cx="914400" cy="914400"/>
          </a:xfrm>
          <a:prstGeom prst="rect">
            <a:avLst/>
          </a:prstGeom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AAEFD516-F726-27D9-4CC5-B0E50362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6158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dirty="0" err="1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0 0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7D153-562F-43DB-B314-E17FCEB3CF25}"/>
              </a:ext>
            </a:extLst>
          </p:cNvPr>
          <p:cNvSpPr txBox="1"/>
          <p:nvPr/>
        </p:nvSpPr>
        <p:spPr>
          <a:xfrm>
            <a:off x="669956" y="850102"/>
            <a:ext cx="8035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Google </a:t>
            </a:r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Colaboratory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2437CA-E884-4B8A-AAE7-295E1E30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257" y="1985307"/>
            <a:ext cx="8497486" cy="4458322"/>
          </a:xfrm>
          <a:prstGeom prst="rect">
            <a:avLst/>
          </a:prstGeom>
        </p:spPr>
      </p:pic>
      <p:pic>
        <p:nvPicPr>
          <p:cNvPr id="12" name="그래픽 11" descr="커서">
            <a:extLst>
              <a:ext uri="{FF2B5EF4-FFF2-40B4-BE49-F238E27FC236}">
                <a16:creationId xmlns:a16="http://schemas.microsoft.com/office/drawing/2014/main" id="{9DA181EC-52F4-4020-BD9C-E77DCA173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5528" y="4214468"/>
            <a:ext cx="914400" cy="914400"/>
          </a:xfrm>
          <a:prstGeom prst="rect">
            <a:avLst/>
          </a:prstGeom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298B8F75-11C7-D4FA-C493-467062CF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92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Learning)</a:t>
            </a:r>
            <a:endParaRPr lang="ko-KR" altLang="en-US" sz="1400" b="1" spc="-15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2D5805-6FFF-5E61-BD49-3F6D29061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68" y="1832779"/>
            <a:ext cx="6298791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547B7-F118-D42C-A4A1-2B382BF898C5}"/>
              </a:ext>
            </a:extLst>
          </p:cNvPr>
          <p:cNvSpPr txBox="1"/>
          <p:nvPr/>
        </p:nvSpPr>
        <p:spPr>
          <a:xfrm>
            <a:off x="7020130" y="1857516"/>
            <a:ext cx="469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좌표에는 코의 크기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좌표에는 귀의 뾰쪽한 정도를 표시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F2CB96-F5FF-B1D9-2BD1-C38D3A5908B0}"/>
              </a:ext>
            </a:extLst>
          </p:cNvPr>
          <p:cNvSpPr/>
          <p:nvPr/>
        </p:nvSpPr>
        <p:spPr>
          <a:xfrm>
            <a:off x="7336665" y="4440377"/>
            <a:ext cx="1350000" cy="72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</a:t>
            </a:r>
          </a:p>
          <a:p>
            <a:pPr algn="ctr"/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0039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4F2C27A-88C0-2010-7DBA-854FE552B4B6}"/>
              </a:ext>
            </a:extLst>
          </p:cNvPr>
          <p:cNvSpPr/>
          <p:nvPr/>
        </p:nvSpPr>
        <p:spPr>
          <a:xfrm>
            <a:off x="7336665" y="2916457"/>
            <a:ext cx="4063974" cy="939567"/>
          </a:xfrm>
          <a:prstGeom prst="wedgeRectCallout">
            <a:avLst>
              <a:gd name="adj1" fmla="val -29503"/>
              <a:gd name="adj2" fmla="val 99107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흠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코가 작고 귀가 뾰족하면 고양이겠군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dirty="0">
              <a:solidFill>
                <a:srgbClr val="0039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A280763-BD6F-710F-1C07-E6B18BCF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ACD228FE-9026-428C-9F33-4135AE07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41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dirty="0" err="1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0 0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7D153-562F-43DB-B314-E17FCEB3CF25}"/>
              </a:ext>
            </a:extLst>
          </p:cNvPr>
          <p:cNvSpPr txBox="1"/>
          <p:nvPr/>
        </p:nvSpPr>
        <p:spPr>
          <a:xfrm>
            <a:off x="669956" y="850102"/>
            <a:ext cx="8875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런타임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런타임 유형 변경 클릭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 descr="커서">
            <a:extLst>
              <a:ext uri="{FF2B5EF4-FFF2-40B4-BE49-F238E27FC236}">
                <a16:creationId xmlns:a16="http://schemas.microsoft.com/office/drawing/2014/main" id="{6CBF62C1-FF32-4BA6-8A91-A7B63BDA8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08" y="2435431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03379E-74C3-4E3E-9D44-64887D405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599" y="1894571"/>
            <a:ext cx="5353368" cy="4421743"/>
          </a:xfrm>
          <a:prstGeom prst="rect">
            <a:avLst/>
          </a:prstGeom>
        </p:spPr>
      </p:pic>
      <p:pic>
        <p:nvPicPr>
          <p:cNvPr id="13" name="그래픽 12" descr="커서">
            <a:extLst>
              <a:ext uri="{FF2B5EF4-FFF2-40B4-BE49-F238E27FC236}">
                <a16:creationId xmlns:a16="http://schemas.microsoft.com/office/drawing/2014/main" id="{87770DF5-1AB0-44DC-9711-21F012DF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1887" y="4913433"/>
            <a:ext cx="914400" cy="914400"/>
          </a:xfrm>
          <a:prstGeom prst="rect">
            <a:avLst/>
          </a:prstGeom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82C7712E-91EE-E4AD-4129-EDD99274A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68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en-US" altLang="ko-KR" sz="1400" dirty="0" err="1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Colab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0 0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37D153-562F-43DB-B314-E17FCEB3CF25}"/>
              </a:ext>
            </a:extLst>
          </p:cNvPr>
          <p:cNvSpPr txBox="1"/>
          <p:nvPr/>
        </p:nvSpPr>
        <p:spPr>
          <a:xfrm>
            <a:off x="669956" y="850102"/>
            <a:ext cx="8875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런타임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런타임 유형 변경 클릭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래픽 10" descr="커서">
            <a:extLst>
              <a:ext uri="{FF2B5EF4-FFF2-40B4-BE49-F238E27FC236}">
                <a16:creationId xmlns:a16="http://schemas.microsoft.com/office/drawing/2014/main" id="{6CBF62C1-FF32-4BA6-8A91-A7B63BDA8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7708" y="2435431"/>
            <a:ext cx="914400" cy="914400"/>
          </a:xfrm>
          <a:prstGeom prst="rect">
            <a:avLst/>
          </a:prstGeom>
        </p:spPr>
      </p:pic>
      <p:pic>
        <p:nvPicPr>
          <p:cNvPr id="13" name="그래픽 12" descr="커서">
            <a:extLst>
              <a:ext uri="{FF2B5EF4-FFF2-40B4-BE49-F238E27FC236}">
                <a16:creationId xmlns:a16="http://schemas.microsoft.com/office/drawing/2014/main" id="{87770DF5-1AB0-44DC-9711-21F012DF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1887" y="4913433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CF0297-4060-4403-8F1A-22CBECD7D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254" y="1761282"/>
            <a:ext cx="6323266" cy="4555032"/>
          </a:xfrm>
          <a:prstGeom prst="rect">
            <a:avLst/>
          </a:prstGeom>
        </p:spPr>
      </p:pic>
      <p:pic>
        <p:nvPicPr>
          <p:cNvPr id="12" name="그래픽 11" descr="커서">
            <a:extLst>
              <a:ext uri="{FF2B5EF4-FFF2-40B4-BE49-F238E27FC236}">
                <a16:creationId xmlns:a16="http://schemas.microsoft.com/office/drawing/2014/main" id="{4767AD34-92EF-4EE5-BCCE-D994EF499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9340" y="3803090"/>
            <a:ext cx="914400" cy="914400"/>
          </a:xfrm>
          <a:prstGeom prst="rect">
            <a:avLst/>
          </a:prstGeom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9568288E-FA20-4D5C-6909-AF364FB1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1476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Part.5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52670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741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654D7DE6-531D-4115-6D6E-39138F89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D8144-9D22-1567-1939-4FDC35E90A37}"/>
              </a:ext>
            </a:extLst>
          </p:cNvPr>
          <p:cNvSpPr txBox="1"/>
          <p:nvPr/>
        </p:nvSpPr>
        <p:spPr>
          <a:xfrm>
            <a:off x="669956" y="850102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MNIST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C51F76-FD95-3D0E-A1D9-89964853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87" y="1768402"/>
            <a:ext cx="7512426" cy="460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104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654D7DE6-531D-4115-6D6E-39138F89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D8144-9D22-1567-1939-4FDC35E90A37}"/>
              </a:ext>
            </a:extLst>
          </p:cNvPr>
          <p:cNvSpPr txBox="1"/>
          <p:nvPr/>
        </p:nvSpPr>
        <p:spPr>
          <a:xfrm>
            <a:off x="669956" y="850102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MNIST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C51F76-FD95-3D0E-A1D9-89964853C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6" y="2223245"/>
            <a:ext cx="5689902" cy="3491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461837-E41F-8938-C4F5-28F32BBEF00C}"/>
              </a:ext>
            </a:extLst>
          </p:cNvPr>
          <p:cNvSpPr txBox="1"/>
          <p:nvPr/>
        </p:nvSpPr>
        <p:spPr>
          <a:xfrm>
            <a:off x="6679035" y="2519081"/>
            <a:ext cx="500230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손으로 쓴 글자 데이터셋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~ 255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사의 값을 가지 흑백 이미지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 * 28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개의 이미지로 구성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MNIST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통한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 이해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30163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654D7DE6-531D-4115-6D6E-39138F89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87158-DA45-9F7D-0413-C458FBE0C9CC}"/>
              </a:ext>
            </a:extLst>
          </p:cNvPr>
          <p:cNvSpPr txBox="1"/>
          <p:nvPr/>
        </p:nvSpPr>
        <p:spPr>
          <a:xfrm>
            <a:off x="669956" y="1808743"/>
            <a:ext cx="5316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https://colab.research.google.com/drive/1dQ0i3kkL4EMNuTx8YIWktOi9tvl3jjZo?usp=sharing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D8144-9D22-1567-1939-4FDC35E90A37}"/>
              </a:ext>
            </a:extLst>
          </p:cNvPr>
          <p:cNvSpPr txBox="1"/>
          <p:nvPr/>
        </p:nvSpPr>
        <p:spPr>
          <a:xfrm>
            <a:off x="669956" y="850102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주소 검색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0292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654D7DE6-531D-4115-6D6E-39138F89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D8144-9D22-1567-1939-4FDC35E90A37}"/>
              </a:ext>
            </a:extLst>
          </p:cNvPr>
          <p:cNvSpPr txBox="1"/>
          <p:nvPr/>
        </p:nvSpPr>
        <p:spPr>
          <a:xfrm>
            <a:off x="669956" y="850102"/>
            <a:ext cx="7512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꼭 사본 만들어서 사용하기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907EC-A391-B270-313E-1EC12177F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1985307"/>
            <a:ext cx="4126651" cy="4263486"/>
          </a:xfrm>
          <a:prstGeom prst="rect">
            <a:avLst/>
          </a:prstGeom>
        </p:spPr>
      </p:pic>
      <p:pic>
        <p:nvPicPr>
          <p:cNvPr id="9" name="그래픽 8" descr="커서">
            <a:extLst>
              <a:ext uri="{FF2B5EF4-FFF2-40B4-BE49-F238E27FC236}">
                <a16:creationId xmlns:a16="http://schemas.microsoft.com/office/drawing/2014/main" id="{FF7758BC-4690-FBAF-116A-BBCFB1700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3690" y="418409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4790A4-13D6-51A0-ECB2-4EF17B211019}"/>
              </a:ext>
            </a:extLst>
          </p:cNvPr>
          <p:cNvSpPr txBox="1"/>
          <p:nvPr/>
        </p:nvSpPr>
        <p:spPr>
          <a:xfrm>
            <a:off x="5863709" y="2670500"/>
            <a:ext cx="5585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Drive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사본 저장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꼭 사본을 만들어서 만든 사본 파일로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보시기 바랍니다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5794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289ED6E1-5718-4CB5-41EA-F4D2A61B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984993-5730-A254-0BAF-9608E52F2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724025"/>
            <a:ext cx="5457825" cy="3409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27C0E-465C-E32B-6221-8C42CF5DAE9B}"/>
              </a:ext>
            </a:extLst>
          </p:cNvPr>
          <p:cNvSpPr txBox="1"/>
          <p:nvPr/>
        </p:nvSpPr>
        <p:spPr>
          <a:xfrm>
            <a:off x="7715251" y="2863304"/>
            <a:ext cx="2952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불러오기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0260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1104DC6F-2D89-AA33-0256-AFC1150C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0CB4D3-75D3-5EB4-CF11-8BF8D822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547812"/>
            <a:ext cx="7086068" cy="2809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290C9A-4972-FB99-17CA-9D460095F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7" y="4430561"/>
            <a:ext cx="4486275" cy="146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4E356-8CC8-DBA1-7FB1-99EDC77EBEC4}"/>
              </a:ext>
            </a:extLst>
          </p:cNvPr>
          <p:cNvSpPr txBox="1"/>
          <p:nvPr/>
        </p:nvSpPr>
        <p:spPr>
          <a:xfrm>
            <a:off x="8199340" y="2737305"/>
            <a:ext cx="2952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데이터 확인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BEC39-3C52-D152-E2BC-6CB939A0763D}"/>
              </a:ext>
            </a:extLst>
          </p:cNvPr>
          <p:cNvSpPr txBox="1"/>
          <p:nvPr/>
        </p:nvSpPr>
        <p:spPr>
          <a:xfrm>
            <a:off x="5246590" y="4430561"/>
            <a:ext cx="4278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데이터의갯수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픽셀수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픽셀수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데이터의라벨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04299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2DD5F55B-E9C9-3ED6-6B79-47ECEA16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129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6CCA7A-00AF-BD7E-4657-3D4D9CB5F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062037"/>
            <a:ext cx="6296025" cy="4981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AC2A14-AAD3-A5A8-5F77-7F2198B84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693" y="1098144"/>
            <a:ext cx="3550984" cy="3968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A47954-1D75-79C2-5EDB-C011BB82D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694" y="5419724"/>
            <a:ext cx="3550984" cy="6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0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076559-9AFC-8AF0-266E-50ED2838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70" y="1891502"/>
            <a:ext cx="6253219" cy="3924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Learning)</a:t>
            </a:r>
            <a:endParaRPr lang="ko-KR" altLang="en-US" sz="1400" b="1" spc="-15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0D81A-5974-BC04-41FE-578F90DF69B1}"/>
              </a:ext>
            </a:extLst>
          </p:cNvPr>
          <p:cNvSpPr/>
          <p:nvPr/>
        </p:nvSpPr>
        <p:spPr>
          <a:xfrm>
            <a:off x="7336665" y="4608157"/>
            <a:ext cx="1350000" cy="72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</a:t>
            </a:r>
          </a:p>
          <a:p>
            <a:pPr algn="ctr"/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0039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F0425FF-6368-7CEC-13C2-B5E16F230136}"/>
              </a:ext>
            </a:extLst>
          </p:cNvPr>
          <p:cNvSpPr/>
          <p:nvPr/>
        </p:nvSpPr>
        <p:spPr>
          <a:xfrm>
            <a:off x="7336665" y="2916457"/>
            <a:ext cx="4063974" cy="939567"/>
          </a:xfrm>
          <a:prstGeom prst="wedgeRectCallout">
            <a:avLst>
              <a:gd name="adj1" fmla="val -29503"/>
              <a:gd name="adj2" fmla="val 99107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파랑 구역은 고양이</a:t>
            </a:r>
            <a:endParaRPr lang="en-US" altLang="ko-KR" dirty="0">
              <a:solidFill>
                <a:srgbClr val="0039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빨강 구역은 개라고 판별하면 되겠군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AC9D2856-4117-9FA1-2A80-9D6D38CB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24453052-6239-4699-8F4A-848E32DD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9006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C01F1E-C0E4-587A-4608-B0E674D21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837464"/>
            <a:ext cx="5153568" cy="57432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1FA470-24DC-E596-A29C-E05E4D2CA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075" y="837464"/>
            <a:ext cx="5114743" cy="54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54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B97F7-134A-B377-99E4-08B009B35ABC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만들어 보기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그림판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EAD4B7-A79C-F3BA-6ABB-E7EF24DC5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6" y="2410953"/>
            <a:ext cx="5286225" cy="2986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000D92-21AF-BF6B-2C77-D51CB5143B19}"/>
              </a:ext>
            </a:extLst>
          </p:cNvPr>
          <p:cNvSpPr txBox="1"/>
          <p:nvPr/>
        </p:nvSpPr>
        <p:spPr>
          <a:xfrm>
            <a:off x="6526635" y="2503744"/>
            <a:ext cx="5154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주의사항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저장하는 이미지가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 * 28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픽셀로 축소되어 모델에 적용되기 때문에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브러쉬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굵기를 최대로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흰 배경에 숫자가 가득 차게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이름은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myNum.jpg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저장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1341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38AA0E-EFF1-6650-FBD3-460CFAC0F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1130172"/>
            <a:ext cx="5884302" cy="2086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5FCA32-52C2-B949-73EA-375B65C0C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215"/>
          <a:stretch/>
        </p:blipFill>
        <p:spPr>
          <a:xfrm>
            <a:off x="669956" y="3633380"/>
            <a:ext cx="10512725" cy="27199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A38F39-AC2B-E7AE-21A1-CDBB9A11F19C}"/>
              </a:ext>
            </a:extLst>
          </p:cNvPr>
          <p:cNvSpPr/>
          <p:nvPr/>
        </p:nvSpPr>
        <p:spPr>
          <a:xfrm>
            <a:off x="923826" y="3941156"/>
            <a:ext cx="8012783" cy="13849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5651B8-913E-5119-A2FD-B96290A239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466"/>
          <a:stretch/>
        </p:blipFill>
        <p:spPr>
          <a:xfrm>
            <a:off x="8286161" y="1137987"/>
            <a:ext cx="2896521" cy="2086633"/>
          </a:xfrm>
          <a:prstGeom prst="rect">
            <a:avLst/>
          </a:prstGeom>
        </p:spPr>
      </p:pic>
      <p:pic>
        <p:nvPicPr>
          <p:cNvPr id="16" name="그래픽 15" descr="커서">
            <a:extLst>
              <a:ext uri="{FF2B5EF4-FFF2-40B4-BE49-F238E27FC236}">
                <a16:creationId xmlns:a16="http://schemas.microsoft.com/office/drawing/2014/main" id="{61ED34D3-9920-6179-45FB-3580C5F89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5393" y="2771674"/>
            <a:ext cx="914400" cy="914400"/>
          </a:xfrm>
          <a:prstGeom prst="rect">
            <a:avLst/>
          </a:prstGeom>
        </p:spPr>
      </p:pic>
      <p:pic>
        <p:nvPicPr>
          <p:cNvPr id="17" name="그래픽 16" descr="커서">
            <a:extLst>
              <a:ext uri="{FF2B5EF4-FFF2-40B4-BE49-F238E27FC236}">
                <a16:creationId xmlns:a16="http://schemas.microsoft.com/office/drawing/2014/main" id="{4AF4E554-E6FE-82B3-81A0-B64F33BC3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9370" y="3624058"/>
            <a:ext cx="914400" cy="914400"/>
          </a:xfrm>
          <a:prstGeom prst="rect">
            <a:avLst/>
          </a:prstGeom>
        </p:spPr>
      </p:pic>
      <p:pic>
        <p:nvPicPr>
          <p:cNvPr id="18" name="그래픽 17" descr="커서">
            <a:extLst>
              <a:ext uri="{FF2B5EF4-FFF2-40B4-BE49-F238E27FC236}">
                <a16:creationId xmlns:a16="http://schemas.microsoft.com/office/drawing/2014/main" id="{07ACB128-42B3-AA90-03AC-814FD4770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9409" y="2771674"/>
            <a:ext cx="914400" cy="914400"/>
          </a:xfrm>
          <a:prstGeom prst="rect">
            <a:avLst/>
          </a:prstGeom>
        </p:spPr>
      </p:pic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6A31131F-E5A1-A190-2378-2479A7D28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9839" y="2543330"/>
            <a:ext cx="540000" cy="540000"/>
          </a:xfrm>
          <a:prstGeom prst="rect">
            <a:avLst/>
          </a:prstGeom>
        </p:spPr>
      </p:pic>
      <p:pic>
        <p:nvPicPr>
          <p:cNvPr id="22" name="그래픽 21" descr="배지 단색으로 채워진">
            <a:extLst>
              <a:ext uri="{FF2B5EF4-FFF2-40B4-BE49-F238E27FC236}">
                <a16:creationId xmlns:a16="http://schemas.microsoft.com/office/drawing/2014/main" id="{520C0B9F-20BC-C849-C425-87B5342320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13478" y="3453850"/>
            <a:ext cx="540000" cy="540000"/>
          </a:xfrm>
          <a:prstGeom prst="rect">
            <a:avLst/>
          </a:prstGeom>
        </p:spPr>
      </p:pic>
      <p:pic>
        <p:nvPicPr>
          <p:cNvPr id="24" name="그래픽 23" descr="배지 3 단색으로 채워진">
            <a:extLst>
              <a:ext uri="{FF2B5EF4-FFF2-40B4-BE49-F238E27FC236}">
                <a16:creationId xmlns:a16="http://schemas.microsoft.com/office/drawing/2014/main" id="{29FCA7E6-C364-7FBD-A887-2CAC11EDA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92433" y="2567178"/>
            <a:ext cx="540000" cy="54000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D4737E3-5252-87E3-7172-7A3248BD31DE}"/>
              </a:ext>
            </a:extLst>
          </p:cNvPr>
          <p:cNvCxnSpPr/>
          <p:nvPr/>
        </p:nvCxnSpPr>
        <p:spPr>
          <a:xfrm>
            <a:off x="9314329" y="2366681"/>
            <a:ext cx="1497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326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20BEDD-AE38-11C1-E359-43D4FBC1E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187581"/>
            <a:ext cx="6048375" cy="1409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7C6AFB-5F2A-B216-B351-E75432EEE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015" y="1734974"/>
            <a:ext cx="3648075" cy="402907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BEB2262-BAFD-CA9E-2FDF-7DE574BF36A5}"/>
              </a:ext>
            </a:extLst>
          </p:cNvPr>
          <p:cNvSpPr/>
          <p:nvPr/>
        </p:nvSpPr>
        <p:spPr>
          <a:xfrm>
            <a:off x="2922310" y="3441733"/>
            <a:ext cx="3996686" cy="194097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그려본 이미지 출력</a:t>
            </a:r>
          </a:p>
        </p:txBody>
      </p:sp>
    </p:spTree>
    <p:extLst>
      <p:ext uri="{BB962C8B-B14F-4D97-AF65-F5344CB8AC3E}">
        <p14:creationId xmlns:p14="http://schemas.microsoft.com/office/powerpoint/2010/main" val="5472169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0 5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596FAC-A945-0572-DB5C-735E22314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414020"/>
            <a:ext cx="7467057" cy="1255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8B1068-0550-4521-6D70-92E037A5D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5" y="3047807"/>
            <a:ext cx="7467057" cy="845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E72AC7-2718-1CFB-486F-D398A489F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829" y="1640706"/>
            <a:ext cx="3648075" cy="4029075"/>
          </a:xfrm>
          <a:prstGeom prst="rect">
            <a:avLst/>
          </a:prstGeom>
        </p:spPr>
      </p:pic>
      <p:sp>
        <p:nvSpPr>
          <p:cNvPr id="13" name="화살표: 왼쪽/위쪽 12">
            <a:extLst>
              <a:ext uri="{FF2B5EF4-FFF2-40B4-BE49-F238E27FC236}">
                <a16:creationId xmlns:a16="http://schemas.microsoft.com/office/drawing/2014/main" id="{B16946A6-3C44-B6A5-952B-7BD3081F8AD1}"/>
              </a:ext>
            </a:extLst>
          </p:cNvPr>
          <p:cNvSpPr/>
          <p:nvPr/>
        </p:nvSpPr>
        <p:spPr>
          <a:xfrm rot="5400000">
            <a:off x="3713062" y="1011733"/>
            <a:ext cx="1380842" cy="7483652"/>
          </a:xfrm>
          <a:prstGeom prst="lef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D1F85-5A14-B184-FA98-1861567D747E}"/>
              </a:ext>
            </a:extLst>
          </p:cNvPr>
          <p:cNvSpPr txBox="1"/>
          <p:nvPr/>
        </p:nvSpPr>
        <p:spPr>
          <a:xfrm>
            <a:off x="2487685" y="4384227"/>
            <a:ext cx="51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그림과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모델이 예측한 값 비교</a:t>
            </a:r>
          </a:p>
        </p:txBody>
      </p:sp>
    </p:spTree>
    <p:extLst>
      <p:ext uri="{BB962C8B-B14F-4D97-AF65-F5344CB8AC3E}">
        <p14:creationId xmlns:p14="http://schemas.microsoft.com/office/powerpoint/2010/main" val="20280147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Part.6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52670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4954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136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FF2D-3096-AF41-F29F-3230B80E8193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COVID-19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흉부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Xray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18C430-A4D5-DB3B-8741-859F7A0F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988043"/>
            <a:ext cx="89725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27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137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FF2D-3096-AF41-F29F-3230B80E8193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COVID-19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흉부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Xray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18C430-A4D5-DB3B-8741-859F7A0F9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2713428"/>
            <a:ext cx="5857608" cy="295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E1447-71EE-880B-AE94-3FE08A40F4A2}"/>
              </a:ext>
            </a:extLst>
          </p:cNvPr>
          <p:cNvSpPr txBox="1"/>
          <p:nvPr/>
        </p:nvSpPr>
        <p:spPr>
          <a:xfrm>
            <a:off x="6679035" y="1988043"/>
            <a:ext cx="500230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흉부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Xray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2400" b="0" i="0" dirty="0">
              <a:solidFill>
                <a:srgbClr val="3C404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rgbClr val="3C40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코로나는 몇 가지 특징을 가짐 특히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폐렴에 감염된 환자는 흉부 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 및 컴퓨터 단층촬영</a:t>
            </a:r>
            <a:r>
              <a:rPr lang="en-US" altLang="ko-KR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(CT) </a:t>
            </a:r>
            <a:r>
              <a:rPr lang="ko-KR" altLang="en-US" sz="2400" b="0" i="0" dirty="0">
                <a:solidFill>
                  <a:srgbClr val="3C404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영상에서 인간의 눈에 중간 정도의 특징적인 패턴이 나타날 수 있음</a:t>
            </a:r>
            <a:endParaRPr lang="en-US" altLang="ko-KR" sz="2400" b="0" i="0" dirty="0">
              <a:solidFill>
                <a:srgbClr val="3C4043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solidFill>
                <a:srgbClr val="3C404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분류를 해보자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0948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FF2D-3096-AF41-F29F-3230B80E8193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Kaggle(</a:t>
            </a:r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캐글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다운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8FB15-2F5C-FAAD-29FD-8FE0B9B8EB8C}"/>
              </a:ext>
            </a:extLst>
          </p:cNvPr>
          <p:cNvSpPr txBox="1"/>
          <p:nvPr/>
        </p:nvSpPr>
        <p:spPr>
          <a:xfrm>
            <a:off x="599290" y="2269205"/>
            <a:ext cx="928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https://www.kaggle.com/datasets/khoongweihao/covid19-xray-dataset-train-test-sets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551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139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FF2D-3096-AF41-F29F-3230B80E8193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Kaggle(</a:t>
            </a:r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캐글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다운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C2C21F-8A27-9FE0-F55A-A082D9AD9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6" y="2181104"/>
            <a:ext cx="5572351" cy="10805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5F727-76B1-FE5D-0E52-C3329F68977B}"/>
              </a:ext>
            </a:extLst>
          </p:cNvPr>
          <p:cNvSpPr txBox="1"/>
          <p:nvPr/>
        </p:nvSpPr>
        <p:spPr>
          <a:xfrm>
            <a:off x="6526635" y="2503744"/>
            <a:ext cx="5154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 풀기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B7367B-0B53-7413-75AA-835E1A7E5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6" y="3785434"/>
            <a:ext cx="5572351" cy="1729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3323DE-A5C2-2A5A-48F3-A92F1E04AF67}"/>
              </a:ext>
            </a:extLst>
          </p:cNvPr>
          <p:cNvSpPr txBox="1"/>
          <p:nvPr/>
        </p:nvSpPr>
        <p:spPr>
          <a:xfrm>
            <a:off x="6526635" y="4434665"/>
            <a:ext cx="5154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드라이브에 넣기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38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076559-9AFC-8AF0-266E-50ED2838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70" y="1891502"/>
            <a:ext cx="6253219" cy="3924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Learning)</a:t>
            </a:r>
            <a:endParaRPr lang="ko-KR" altLang="en-US" sz="1400" b="1" spc="-15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2D0D81A-5974-BC04-41FE-578F90DF69B1}"/>
              </a:ext>
            </a:extLst>
          </p:cNvPr>
          <p:cNvSpPr/>
          <p:nvPr/>
        </p:nvSpPr>
        <p:spPr>
          <a:xfrm>
            <a:off x="8693651" y="3286387"/>
            <a:ext cx="1350000" cy="72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ML</a:t>
            </a:r>
          </a:p>
          <a:p>
            <a:pPr algn="ctr"/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rgbClr val="0039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2F0425FF-6368-7CEC-13C2-B5E16F230136}"/>
              </a:ext>
            </a:extLst>
          </p:cNvPr>
          <p:cNvSpPr/>
          <p:nvPr/>
        </p:nvSpPr>
        <p:spPr>
          <a:xfrm>
            <a:off x="7336665" y="4878457"/>
            <a:ext cx="1933170" cy="939567"/>
          </a:xfrm>
          <a:prstGeom prst="wedgeRectCallout">
            <a:avLst>
              <a:gd name="adj1" fmla="val 26476"/>
              <a:gd name="adj2" fmla="val -32143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824AC-A96D-29BF-005B-9AA7CD4F8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r="4917"/>
          <a:stretch/>
        </p:blipFill>
        <p:spPr bwMode="auto">
          <a:xfrm>
            <a:off x="7336635" y="1244860"/>
            <a:ext cx="1933200" cy="1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AD11EBA-0633-AD0F-2B05-79902E963D4B}"/>
              </a:ext>
            </a:extLst>
          </p:cNvPr>
          <p:cNvSpPr/>
          <p:nvPr/>
        </p:nvSpPr>
        <p:spPr>
          <a:xfrm flipH="1">
            <a:off x="9368651" y="4875935"/>
            <a:ext cx="1933170" cy="939567"/>
          </a:xfrm>
          <a:prstGeom prst="wedgeRectCallout">
            <a:avLst>
              <a:gd name="adj1" fmla="val 21703"/>
              <a:gd name="adj2" fmla="val 40178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고양이</a:t>
            </a:r>
            <a:r>
              <a:rPr lang="en-US" altLang="ko-KR" dirty="0">
                <a:solidFill>
                  <a:srgbClr val="0039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</a:p>
        </p:txBody>
      </p:sp>
      <p:pic>
        <p:nvPicPr>
          <p:cNvPr id="12" name="Picture 6" descr="귀여운 고양이, 귀여운 솜털 고양이 HD 월페이퍼 | Pxfuel">
            <a:extLst>
              <a:ext uri="{FF2B5EF4-FFF2-40B4-BE49-F238E27FC236}">
                <a16:creationId xmlns:a16="http://schemas.microsoft.com/office/drawing/2014/main" id="{B845524D-8C47-ADC0-C1F0-699BB7BFF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/>
          <a:stretch/>
        </p:blipFill>
        <p:spPr bwMode="auto">
          <a:xfrm>
            <a:off x="9368651" y="1244860"/>
            <a:ext cx="1933200" cy="13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B367D10-2A19-AD1C-564B-519B7D3C6CBC}"/>
              </a:ext>
            </a:extLst>
          </p:cNvPr>
          <p:cNvSpPr/>
          <p:nvPr/>
        </p:nvSpPr>
        <p:spPr>
          <a:xfrm rot="3600000">
            <a:off x="8345508" y="2732693"/>
            <a:ext cx="696286" cy="526409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3FE58C8-D3AB-858D-A6A0-66E879855776}"/>
              </a:ext>
            </a:extLst>
          </p:cNvPr>
          <p:cNvSpPr/>
          <p:nvPr/>
        </p:nvSpPr>
        <p:spPr>
          <a:xfrm rot="3600000">
            <a:off x="9697089" y="4179629"/>
            <a:ext cx="696286" cy="526409"/>
          </a:xfrm>
          <a:prstGeom prst="rightArrow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70C691E-34D4-8B37-ACAE-FADA68BCF93B}"/>
              </a:ext>
            </a:extLst>
          </p:cNvPr>
          <p:cNvSpPr/>
          <p:nvPr/>
        </p:nvSpPr>
        <p:spPr>
          <a:xfrm rot="18000000" flipH="1">
            <a:off x="9670051" y="2732693"/>
            <a:ext cx="696286" cy="526409"/>
          </a:xfrm>
          <a:prstGeom prst="rightArrow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C34F8ED-7569-A888-D624-BB2885AA8506}"/>
              </a:ext>
            </a:extLst>
          </p:cNvPr>
          <p:cNvSpPr/>
          <p:nvPr/>
        </p:nvSpPr>
        <p:spPr>
          <a:xfrm rot="18000000" flipH="1">
            <a:off x="8343658" y="4176285"/>
            <a:ext cx="696286" cy="526409"/>
          </a:xfrm>
          <a:prstGeom prst="rightArrow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257364A6-62D8-CAD6-026B-33DF6C76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27">
            <a:extLst>
              <a:ext uri="{FF2B5EF4-FFF2-40B4-BE49-F238E27FC236}">
                <a16:creationId xmlns:a16="http://schemas.microsoft.com/office/drawing/2014/main" id="{D4F4B771-9C85-4B83-AA72-DB0799E5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8175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140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FF2D-3096-AF41-F29F-3230B80E8193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코드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A409B-BD9C-63AE-0002-3CEF4A61CDDB}"/>
              </a:ext>
            </a:extLst>
          </p:cNvPr>
          <p:cNvSpPr txBox="1"/>
          <p:nvPr/>
        </p:nvSpPr>
        <p:spPr>
          <a:xfrm>
            <a:off x="653359" y="2506882"/>
            <a:ext cx="983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https://colab.research.google.com/drive/1a59l50ICtBKDLOn1rTVOyvpt-24tE9li?usp=sharing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3638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3270ED-698B-9415-14B7-DB8816156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6" y="2021161"/>
            <a:ext cx="4825869" cy="28760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AE48A3-9C34-7BDC-8DE9-984595F91DC8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코랩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드라이브 연결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래픽 16" descr="커서">
            <a:extLst>
              <a:ext uri="{FF2B5EF4-FFF2-40B4-BE49-F238E27FC236}">
                <a16:creationId xmlns:a16="http://schemas.microsoft.com/office/drawing/2014/main" id="{A614B4DD-4F06-9B56-55E4-1C1DF53D9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3999" y="2164607"/>
            <a:ext cx="914400" cy="914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436C6B-D284-141C-E2A3-6F1A19665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20734"/>
            <a:ext cx="5057775" cy="2076450"/>
          </a:xfrm>
          <a:prstGeom prst="rect">
            <a:avLst/>
          </a:prstGeom>
        </p:spPr>
      </p:pic>
      <p:pic>
        <p:nvPicPr>
          <p:cNvPr id="20" name="그래픽 19" descr="커서">
            <a:extLst>
              <a:ext uri="{FF2B5EF4-FFF2-40B4-BE49-F238E27FC236}">
                <a16:creationId xmlns:a16="http://schemas.microsoft.com/office/drawing/2014/main" id="{ED7E181E-C0A2-07D3-907E-35C4373BE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4527" y="4372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484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E48A3-9C34-7BDC-8DE9-984595F91DC8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코랩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드라이브 연결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E32506A-F23B-6693-CCC6-A3C8EE3326E3}"/>
                  </a:ext>
                </a:extLst>
              </p14:cNvPr>
              <p14:cNvContentPartPr/>
              <p14:nvPr/>
            </p14:nvContentPartPr>
            <p14:xfrm>
              <a:off x="1309940" y="2366265"/>
              <a:ext cx="1318680" cy="302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E32506A-F23B-6693-CCC6-A3C8EE3326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7300" y="2303265"/>
                <a:ext cx="1444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8BEBC06-CC0C-3B6C-A0CD-485E382C2C7B}"/>
                  </a:ext>
                </a:extLst>
              </p14:cNvPr>
              <p14:cNvContentPartPr/>
              <p14:nvPr/>
            </p14:nvContentPartPr>
            <p14:xfrm>
              <a:off x="1300580" y="2619345"/>
              <a:ext cx="708120" cy="29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8BEBC06-CC0C-3B6C-A0CD-485E382C2C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7580" y="2556345"/>
                <a:ext cx="8337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5A0DCD9-ABAF-D612-93D2-6E69A8B8BF15}"/>
                  </a:ext>
                </a:extLst>
              </p14:cNvPr>
              <p14:cNvContentPartPr/>
              <p14:nvPr/>
            </p14:nvContentPartPr>
            <p14:xfrm>
              <a:off x="1309940" y="2884665"/>
              <a:ext cx="617760" cy="38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5A0DCD9-ABAF-D612-93D2-6E69A8B8BF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7300" y="2821665"/>
                <a:ext cx="743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1AD1243-FF22-2C0B-05C3-776B30533EF2}"/>
                  </a:ext>
                </a:extLst>
              </p14:cNvPr>
              <p14:cNvContentPartPr/>
              <p14:nvPr/>
            </p14:nvContentPartPr>
            <p14:xfrm>
              <a:off x="1291220" y="3129825"/>
              <a:ext cx="735840" cy="756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1AD1243-FF22-2C0B-05C3-776B30533E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8580" y="3066825"/>
                <a:ext cx="861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87FF434-3443-BE3B-2474-2C3C8A91EBB3}"/>
                  </a:ext>
                </a:extLst>
              </p14:cNvPr>
              <p14:cNvContentPartPr/>
              <p14:nvPr/>
            </p14:nvContentPartPr>
            <p14:xfrm>
              <a:off x="1526660" y="4175265"/>
              <a:ext cx="1507320" cy="198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87FF434-3443-BE3B-2474-2C3C8A91EB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64020" y="4112625"/>
                <a:ext cx="1632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1978835-73A0-1597-ED82-DCF0210BD11A}"/>
                  </a:ext>
                </a:extLst>
              </p14:cNvPr>
              <p14:cNvContentPartPr/>
              <p14:nvPr/>
            </p14:nvContentPartPr>
            <p14:xfrm>
              <a:off x="1545740" y="4410705"/>
              <a:ext cx="1383120" cy="39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1978835-73A0-1597-ED82-DCF0210BD1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82740" y="4347705"/>
                <a:ext cx="1508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4D38DDA-A0B1-943F-B8CC-67F2EE31BC40}"/>
                  </a:ext>
                </a:extLst>
              </p14:cNvPr>
              <p14:cNvContentPartPr/>
              <p14:nvPr/>
            </p14:nvContentPartPr>
            <p14:xfrm>
              <a:off x="1583540" y="4662705"/>
              <a:ext cx="1143360" cy="39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4D38DDA-A0B1-943F-B8CC-67F2EE31BC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20540" y="4599705"/>
                <a:ext cx="12690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991D74B1-40AA-9174-22CD-70C1016EE91A}"/>
                  </a:ext>
                </a:extLst>
              </p14:cNvPr>
              <p14:cNvContentPartPr/>
              <p14:nvPr/>
            </p14:nvContentPartPr>
            <p14:xfrm>
              <a:off x="1319300" y="4903545"/>
              <a:ext cx="568440" cy="1800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991D74B1-40AA-9174-22CD-70C1016EE9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56660" y="4840905"/>
                <a:ext cx="694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2761DCB-A230-B44D-DF79-8E6375007444}"/>
                  </a:ext>
                </a:extLst>
              </p14:cNvPr>
              <p14:cNvContentPartPr/>
              <p14:nvPr/>
            </p14:nvContentPartPr>
            <p14:xfrm>
              <a:off x="1319300" y="5194065"/>
              <a:ext cx="442800" cy="27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2761DCB-A230-B44D-DF79-8E637500744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56660" y="5131065"/>
                <a:ext cx="5684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9D38825-7A45-88DE-B8AB-57BD0E27B1D8}"/>
                  </a:ext>
                </a:extLst>
              </p14:cNvPr>
              <p14:cNvContentPartPr/>
              <p14:nvPr/>
            </p14:nvContentPartPr>
            <p14:xfrm>
              <a:off x="1300580" y="5439225"/>
              <a:ext cx="610920" cy="28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9D38825-7A45-88DE-B8AB-57BD0E27B1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37580" y="5376225"/>
                <a:ext cx="7365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B3857AD6-4591-6529-7BFE-200BB41FB791}"/>
                  </a:ext>
                </a:extLst>
              </p14:cNvPr>
              <p14:cNvContentPartPr/>
              <p14:nvPr/>
            </p14:nvContentPartPr>
            <p14:xfrm>
              <a:off x="1366460" y="5665305"/>
              <a:ext cx="479880" cy="1008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B3857AD6-4591-6529-7BFE-200BB41FB79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03460" y="5602665"/>
                <a:ext cx="6055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C35F2713-7D5C-60F4-B4C1-F2747ECED7EC}"/>
                  </a:ext>
                </a:extLst>
              </p14:cNvPr>
              <p14:cNvContentPartPr/>
              <p14:nvPr/>
            </p14:nvContentPartPr>
            <p14:xfrm>
              <a:off x="1329020" y="5957265"/>
              <a:ext cx="1163880" cy="4788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C35F2713-7D5C-60F4-B4C1-F2747ECED7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66020" y="5894265"/>
                <a:ext cx="12895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4125978C-931C-4483-55B1-531C8DF07C0C}"/>
                  </a:ext>
                </a:extLst>
              </p14:cNvPr>
              <p14:cNvContentPartPr/>
              <p14:nvPr/>
            </p14:nvContentPartPr>
            <p14:xfrm>
              <a:off x="1366460" y="6221505"/>
              <a:ext cx="1485360" cy="806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4125978C-931C-4483-55B1-531C8DF07C0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03460" y="6158865"/>
                <a:ext cx="16110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784D3A9-EF22-8F97-5730-F59313461E3D}"/>
                  </a:ext>
                </a:extLst>
              </p14:cNvPr>
              <p14:cNvContentPartPr/>
              <p14:nvPr/>
            </p14:nvContentPartPr>
            <p14:xfrm>
              <a:off x="1319300" y="6428865"/>
              <a:ext cx="942840" cy="392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784D3A9-EF22-8F97-5730-F59313461E3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56660" y="6366225"/>
                <a:ext cx="1068480" cy="1648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그래픽 29" descr="커서">
            <a:extLst>
              <a:ext uri="{FF2B5EF4-FFF2-40B4-BE49-F238E27FC236}">
                <a16:creationId xmlns:a16="http://schemas.microsoft.com/office/drawing/2014/main" id="{477F10DF-6B4A-948D-E809-7F78A596F13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749395" y="5804625"/>
            <a:ext cx="914400" cy="9144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62C84D7-B86D-A7FB-0103-EB22B63D2D2B}"/>
              </a:ext>
            </a:extLst>
          </p:cNvPr>
          <p:cNvGrpSpPr/>
          <p:nvPr/>
        </p:nvGrpSpPr>
        <p:grpSpPr>
          <a:xfrm>
            <a:off x="669956" y="1988043"/>
            <a:ext cx="4891414" cy="4554904"/>
            <a:chOff x="669956" y="1988043"/>
            <a:chExt cx="4891414" cy="45549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54F601F-D448-AD8E-41DB-BC5F61C7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69956" y="1988043"/>
              <a:ext cx="4891414" cy="455490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681BCF-2C04-7D77-778D-9E0373209B6A}"/>
                </a:ext>
              </a:extLst>
            </p:cNvPr>
            <p:cNvSpPr/>
            <p:nvPr/>
          </p:nvSpPr>
          <p:spPr>
            <a:xfrm>
              <a:off x="1187171" y="2241944"/>
              <a:ext cx="1539730" cy="102208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A333D3-A7C9-F271-26E9-C80CCC56BDAA}"/>
                </a:ext>
              </a:extLst>
            </p:cNvPr>
            <p:cNvSpPr/>
            <p:nvPr/>
          </p:nvSpPr>
          <p:spPr>
            <a:xfrm>
              <a:off x="1076325" y="4075472"/>
              <a:ext cx="1957655" cy="2467475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래픽 9" descr="커서">
            <a:extLst>
              <a:ext uri="{FF2B5EF4-FFF2-40B4-BE49-F238E27FC236}">
                <a16:creationId xmlns:a16="http://schemas.microsoft.com/office/drawing/2014/main" id="{C66D47DE-A40C-6497-3213-10201BD467F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749395" y="584494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41165-1CA7-4879-E06F-08DFF5D86842}"/>
              </a:ext>
            </a:extLst>
          </p:cNvPr>
          <p:cNvSpPr txBox="1"/>
          <p:nvPr/>
        </p:nvSpPr>
        <p:spPr>
          <a:xfrm>
            <a:off x="6630632" y="3037652"/>
            <a:ext cx="4891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파일과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파일의경로를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복사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0683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E48A3-9C34-7BDC-8DE9-984595F91DC8}"/>
              </a:ext>
            </a:extLst>
          </p:cNvPr>
          <p:cNvSpPr txBox="1"/>
          <p:nvPr/>
        </p:nvSpPr>
        <p:spPr>
          <a:xfrm>
            <a:off x="669956" y="939752"/>
            <a:ext cx="72458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경로 복사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</a:t>
            </a:r>
            <a:endParaRPr lang="en-US" altLang="ko-KR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480B35-9BF3-8425-EED5-8654B3C5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5" y="1988043"/>
            <a:ext cx="9869211" cy="1940261"/>
          </a:xfrm>
          <a:prstGeom prst="rect">
            <a:avLst/>
          </a:prstGeom>
        </p:spPr>
      </p:pic>
      <p:pic>
        <p:nvPicPr>
          <p:cNvPr id="7" name="그래픽 6" descr="커서">
            <a:extLst>
              <a:ext uri="{FF2B5EF4-FFF2-40B4-BE49-F238E27FC236}">
                <a16:creationId xmlns:a16="http://schemas.microsoft.com/office/drawing/2014/main" id="{27D721C9-93FB-3A97-8872-5B5ADB61F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05098" y="2124470"/>
            <a:ext cx="914400" cy="914400"/>
          </a:xfrm>
          <a:prstGeom prst="rect">
            <a:avLst/>
          </a:prstGeom>
        </p:spPr>
      </p:pic>
      <p:pic>
        <p:nvPicPr>
          <p:cNvPr id="9" name="그래픽 8" descr="커서">
            <a:extLst>
              <a:ext uri="{FF2B5EF4-FFF2-40B4-BE49-F238E27FC236}">
                <a16:creationId xmlns:a16="http://schemas.microsoft.com/office/drawing/2014/main" id="{E8F5546C-D323-8728-B648-5DE821130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9597" y="2500973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3E5EF-49BF-39BD-4E68-E1A7968111D3}"/>
              </a:ext>
            </a:extLst>
          </p:cNvPr>
          <p:cNvSpPr txBox="1"/>
          <p:nvPr/>
        </p:nvSpPr>
        <p:spPr>
          <a:xfrm>
            <a:off x="653358" y="4355685"/>
            <a:ext cx="5442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경로를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경로를 붙여넣기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9414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4961D-27F6-C0E7-6D4D-48C18D701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2124075"/>
            <a:ext cx="59721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5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1F57A0-9D01-BC4C-7308-202AD9498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2767012"/>
            <a:ext cx="65532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939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FC6211-7387-A97C-7FA1-36EFF0CF4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2452687"/>
            <a:ext cx="64770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11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B7BF7D-2E1E-C38D-E2F9-1AD17074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804862"/>
            <a:ext cx="46958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51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148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FDFF45-90DF-9327-5648-93848F433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500187"/>
            <a:ext cx="4600575" cy="385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587E1D-BB5D-C233-1A68-44A598835B88}"/>
              </a:ext>
            </a:extLst>
          </p:cNvPr>
          <p:cNvSpPr txBox="1"/>
          <p:nvPr/>
        </p:nvSpPr>
        <p:spPr>
          <a:xfrm>
            <a:off x="6551515" y="2782668"/>
            <a:ext cx="460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코드 까지 데이터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 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제공 해주시면 될 것 같습니다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13730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149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B1D9BE-A477-9313-5FB0-D2553074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1914525"/>
            <a:ext cx="3581400" cy="3028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ECCB1F-F475-7E51-5971-FAE48CA31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12" y="1101467"/>
            <a:ext cx="3989294" cy="44433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0D226A-49D0-5731-0FB0-F5BF0A4BC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846" y="5738605"/>
            <a:ext cx="38576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7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(Machine Learning)</a:t>
            </a:r>
            <a:endParaRPr lang="ko-KR" altLang="en-US" sz="1400" b="1" spc="-15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0 2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EFB2DA-A086-27FE-57A3-C45D9F38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64" y="2271752"/>
            <a:ext cx="7504268" cy="261997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32112901-4209-BF4D-21A2-854418B9C801}"/>
              </a:ext>
            </a:extLst>
          </p:cNvPr>
          <p:cNvSpPr txBox="1">
            <a:spLocks/>
          </p:cNvSpPr>
          <p:nvPr/>
        </p:nvSpPr>
        <p:spPr>
          <a:xfrm>
            <a:off x="838200" y="1065402"/>
            <a:ext cx="10515600" cy="62528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러닝이란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6A5A151-94D8-9348-2670-EFCE3A19B4C2}"/>
              </a:ext>
            </a:extLst>
          </p:cNvPr>
          <p:cNvSpPr txBox="1">
            <a:spLocks/>
          </p:cNvSpPr>
          <p:nvPr/>
        </p:nvSpPr>
        <p:spPr>
          <a:xfrm>
            <a:off x="2616869" y="5179325"/>
            <a:ext cx="6958257" cy="9093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200" dirty="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기계가 스스로 데이터로부터 규칙성을 찾는 것에 집중</a:t>
            </a:r>
            <a:endParaRPr lang="en-US" altLang="ko-KR" sz="2200" dirty="0">
              <a:solidFill>
                <a:srgbClr val="2429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2200" dirty="0">
                <a:solidFill>
                  <a:srgbClr val="2429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주어진 데이터로부터 규칙성을 찾는 과정</a:t>
            </a:r>
            <a:endParaRPr lang="en-US" altLang="ko-KR" sz="2200" dirty="0">
              <a:solidFill>
                <a:srgbClr val="2429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614AC86-307A-2819-BEFF-86BC5148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D2A9F40A-EDD0-414A-B3F4-DABE7627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0412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150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26B18C-3A98-3709-C549-867118C1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957403"/>
            <a:ext cx="4624792" cy="4943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FA2A73-15BB-318A-CA1D-3A18D17F2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749" y="957403"/>
            <a:ext cx="4284669" cy="48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16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151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38AA0E-EFF1-6650-FBD3-460CFAC0F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1130172"/>
            <a:ext cx="5884302" cy="2086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5FCA32-52C2-B949-73EA-375B65C0C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215"/>
          <a:stretch/>
        </p:blipFill>
        <p:spPr>
          <a:xfrm>
            <a:off x="669956" y="3633380"/>
            <a:ext cx="10512725" cy="27199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A38F39-AC2B-E7AE-21A1-CDBB9A11F19C}"/>
              </a:ext>
            </a:extLst>
          </p:cNvPr>
          <p:cNvSpPr/>
          <p:nvPr/>
        </p:nvSpPr>
        <p:spPr>
          <a:xfrm>
            <a:off x="923826" y="3941156"/>
            <a:ext cx="8012783" cy="13849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5651B8-913E-5119-A2FD-B96290A239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466"/>
          <a:stretch/>
        </p:blipFill>
        <p:spPr>
          <a:xfrm>
            <a:off x="8286161" y="1137987"/>
            <a:ext cx="2896521" cy="2086633"/>
          </a:xfrm>
          <a:prstGeom prst="rect">
            <a:avLst/>
          </a:prstGeom>
        </p:spPr>
      </p:pic>
      <p:pic>
        <p:nvPicPr>
          <p:cNvPr id="16" name="그래픽 15" descr="커서">
            <a:extLst>
              <a:ext uri="{FF2B5EF4-FFF2-40B4-BE49-F238E27FC236}">
                <a16:creationId xmlns:a16="http://schemas.microsoft.com/office/drawing/2014/main" id="{61ED34D3-9920-6179-45FB-3580C5F89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5393" y="2771674"/>
            <a:ext cx="914400" cy="914400"/>
          </a:xfrm>
          <a:prstGeom prst="rect">
            <a:avLst/>
          </a:prstGeom>
        </p:spPr>
      </p:pic>
      <p:pic>
        <p:nvPicPr>
          <p:cNvPr id="18" name="그래픽 17" descr="커서">
            <a:extLst>
              <a:ext uri="{FF2B5EF4-FFF2-40B4-BE49-F238E27FC236}">
                <a16:creationId xmlns:a16="http://schemas.microsoft.com/office/drawing/2014/main" id="{07ACB128-42B3-AA90-03AC-814FD4770B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9409" y="2771674"/>
            <a:ext cx="914400" cy="914400"/>
          </a:xfrm>
          <a:prstGeom prst="rect">
            <a:avLst/>
          </a:prstGeom>
        </p:spPr>
      </p:pic>
      <p:pic>
        <p:nvPicPr>
          <p:cNvPr id="20" name="그래픽 19" descr="배지 1 단색으로 채워진">
            <a:extLst>
              <a:ext uri="{FF2B5EF4-FFF2-40B4-BE49-F238E27FC236}">
                <a16:creationId xmlns:a16="http://schemas.microsoft.com/office/drawing/2014/main" id="{6A31131F-E5A1-A190-2378-2479A7D28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9839" y="2543330"/>
            <a:ext cx="540000" cy="540000"/>
          </a:xfrm>
          <a:prstGeom prst="rect">
            <a:avLst/>
          </a:prstGeom>
        </p:spPr>
      </p:pic>
      <p:pic>
        <p:nvPicPr>
          <p:cNvPr id="24" name="그래픽 23" descr="배지 3 단색으로 채워진">
            <a:extLst>
              <a:ext uri="{FF2B5EF4-FFF2-40B4-BE49-F238E27FC236}">
                <a16:creationId xmlns:a16="http://schemas.microsoft.com/office/drawing/2014/main" id="{29FCA7E6-C364-7FBD-A887-2CAC11EDAF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92433" y="2567178"/>
            <a:ext cx="540000" cy="54000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D4737E3-5252-87E3-7172-7A3248BD31DE}"/>
              </a:ext>
            </a:extLst>
          </p:cNvPr>
          <p:cNvCxnSpPr/>
          <p:nvPr/>
        </p:nvCxnSpPr>
        <p:spPr>
          <a:xfrm>
            <a:off x="9314329" y="2366681"/>
            <a:ext cx="14971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0AB152-11FF-6ABA-E70A-BF484C902ABC}"/>
              </a:ext>
            </a:extLst>
          </p:cNvPr>
          <p:cNvSpPr txBox="1"/>
          <p:nvPr/>
        </p:nvSpPr>
        <p:spPr>
          <a:xfrm>
            <a:off x="1009319" y="3633840"/>
            <a:ext cx="2066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제목</a:t>
            </a:r>
          </a:p>
        </p:txBody>
      </p:sp>
      <p:pic>
        <p:nvPicPr>
          <p:cNvPr id="17" name="그래픽 16" descr="커서">
            <a:extLst>
              <a:ext uri="{FF2B5EF4-FFF2-40B4-BE49-F238E27FC236}">
                <a16:creationId xmlns:a16="http://schemas.microsoft.com/office/drawing/2014/main" id="{4AF4E554-E6FE-82B3-81A0-B64F33BC3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1091" y="3686074"/>
            <a:ext cx="914400" cy="914400"/>
          </a:xfrm>
          <a:prstGeom prst="rect">
            <a:avLst/>
          </a:prstGeom>
        </p:spPr>
      </p:pic>
      <p:pic>
        <p:nvPicPr>
          <p:cNvPr id="22" name="그래픽 21" descr="배지 단색으로 채워진">
            <a:extLst>
              <a:ext uri="{FF2B5EF4-FFF2-40B4-BE49-F238E27FC236}">
                <a16:creationId xmlns:a16="http://schemas.microsoft.com/office/drawing/2014/main" id="{520C0B9F-20BC-C849-C425-87B5342320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15199" y="3515866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4B5BD-6D50-BD38-12A4-03F110C00B50}"/>
              </a:ext>
            </a:extLst>
          </p:cNvPr>
          <p:cNvSpPr txBox="1"/>
          <p:nvPr/>
        </p:nvSpPr>
        <p:spPr>
          <a:xfrm>
            <a:off x="9162433" y="1940225"/>
            <a:ext cx="19965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제목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798654-E22F-BE04-1396-D6B3C4545E3B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7FB-12D1-13B7-8102-4297546800CB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28251-780C-8D88-F887-1CA94439DD9A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6484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27">
            <a:extLst>
              <a:ext uri="{FF2B5EF4-FFF2-40B4-BE49-F238E27FC236}">
                <a16:creationId xmlns:a16="http://schemas.microsoft.com/office/drawing/2014/main" id="{401BB5EB-4A08-536F-964F-2D6E4CCA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152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A34530-C92D-E133-A127-6FD855DB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1704836"/>
            <a:ext cx="4476946" cy="3167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F0A4D-3556-8216-184D-B902CC17A5AD}"/>
              </a:ext>
            </a:extLst>
          </p:cNvPr>
          <p:cNvSpPr txBox="1"/>
          <p:nvPr/>
        </p:nvSpPr>
        <p:spPr>
          <a:xfrm>
            <a:off x="1113807" y="1704836"/>
            <a:ext cx="29343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제목</a:t>
            </a:r>
          </a:p>
        </p:txBody>
      </p:sp>
      <p:pic>
        <p:nvPicPr>
          <p:cNvPr id="14" name="그래픽 13" descr="커서">
            <a:extLst>
              <a:ext uri="{FF2B5EF4-FFF2-40B4-BE49-F238E27FC236}">
                <a16:creationId xmlns:a16="http://schemas.microsoft.com/office/drawing/2014/main" id="{EEAA26F0-27E3-6CE6-A738-F26232431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51230" y="3790849"/>
            <a:ext cx="914400" cy="914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DCB443-9BF9-B93D-E85C-231B26972F14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B6D00-D759-5ABE-EBD3-B1B5903221F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278D1-A264-D7CB-B58B-899A04975D71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7536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0 6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27">
            <a:extLst>
              <a:ext uri="{FF2B5EF4-FFF2-40B4-BE49-F238E27FC236}">
                <a16:creationId xmlns:a16="http://schemas.microsoft.com/office/drawing/2014/main" id="{D32114E4-13D5-205D-6BB5-75304AB0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153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076A39-AA5B-B2D8-2567-26AB10AD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1142618"/>
            <a:ext cx="6113259" cy="51736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F6A31A-0101-F891-4B82-EA471EB40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085" y="1562100"/>
            <a:ext cx="3886200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1412D-BB6C-3D03-8DD6-A54655F258DB}"/>
              </a:ext>
            </a:extLst>
          </p:cNvPr>
          <p:cNvSpPr txBox="1"/>
          <p:nvPr/>
        </p:nvSpPr>
        <p:spPr>
          <a:xfrm>
            <a:off x="1952625" y="1390650"/>
            <a:ext cx="290512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이미지 제목</a:t>
            </a:r>
          </a:p>
        </p:txBody>
      </p:sp>
      <p:pic>
        <p:nvPicPr>
          <p:cNvPr id="9" name="그래픽 8" descr="커서">
            <a:extLst>
              <a:ext uri="{FF2B5EF4-FFF2-40B4-BE49-F238E27FC236}">
                <a16:creationId xmlns:a16="http://schemas.microsoft.com/office/drawing/2014/main" id="{F92A6F2E-9B45-AE80-45F0-53E4BE4A2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0584" y="137823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1FC32-CCA7-D56B-0DD2-6CEAE6BDBDC2}"/>
              </a:ext>
            </a:extLst>
          </p:cNvPr>
          <p:cNvSpPr txBox="1"/>
          <p:nvPr/>
        </p:nvSpPr>
        <p:spPr>
          <a:xfrm>
            <a:off x="4545359" y="719958"/>
            <a:ext cx="244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경로 붙여넣기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981365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848D01-2493-ACF0-3167-D618D0FF77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"/>
          <a:stretch/>
        </p:blipFill>
        <p:spPr>
          <a:xfrm>
            <a:off x="0" y="0"/>
            <a:ext cx="12192000" cy="86203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AFC22D-04F5-2FB7-7BDA-9C57E79B3E0F}"/>
              </a:ext>
            </a:extLst>
          </p:cNvPr>
          <p:cNvSpPr/>
          <p:nvPr/>
        </p:nvSpPr>
        <p:spPr>
          <a:xfrm>
            <a:off x="0" y="0"/>
            <a:ext cx="12192000" cy="7559675"/>
          </a:xfrm>
          <a:prstGeom prst="rect">
            <a:avLst/>
          </a:prstGeom>
          <a:solidFill>
            <a:srgbClr val="003A5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CA643-598D-3CBE-CF7F-5C27D95B377A}"/>
              </a:ext>
            </a:extLst>
          </p:cNvPr>
          <p:cNvSpPr txBox="1"/>
          <p:nvPr/>
        </p:nvSpPr>
        <p:spPr>
          <a:xfrm>
            <a:off x="0" y="264641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6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124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Part.3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16487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2903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인공지능? 머신러닝? 딥러닝?">
            <a:extLst>
              <a:ext uri="{FF2B5EF4-FFF2-40B4-BE49-F238E27FC236}">
                <a16:creationId xmlns:a16="http://schemas.microsoft.com/office/drawing/2014/main" id="{4D1817F0-96EB-2398-B642-51F821356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t="3652" r="5707" b="15720"/>
          <a:stretch/>
        </p:blipFill>
        <p:spPr bwMode="auto">
          <a:xfrm>
            <a:off x="1763700" y="3686211"/>
            <a:ext cx="5031097" cy="274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1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44B595-480F-62A8-2A42-28557190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48" y="3354176"/>
            <a:ext cx="4814977" cy="270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A20EECC-DD75-B990-3ABE-1324321BD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79" y="3252266"/>
            <a:ext cx="5083017" cy="267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7A693-083C-FFF8-0451-BCC47E916F41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80D81-4E2C-C5CC-8D08-54C9D37ED9F0}"/>
              </a:ext>
            </a:extLst>
          </p:cNvPr>
          <p:cNvSpPr txBox="1"/>
          <p:nvPr/>
        </p:nvSpPr>
        <p:spPr>
          <a:xfrm>
            <a:off x="1482678" y="2218971"/>
            <a:ext cx="92266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학습은 입력과 출력만 있는 기존 머신 러닝으로도 가능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41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7A693-083C-FFF8-0451-BCC47E916F41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80D81-4E2C-C5CC-8D08-54C9D37ED9F0}"/>
              </a:ext>
            </a:extLst>
          </p:cNvPr>
          <p:cNvSpPr txBox="1"/>
          <p:nvPr/>
        </p:nvSpPr>
        <p:spPr>
          <a:xfrm>
            <a:off x="7089499" y="2188295"/>
            <a:ext cx="4731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기존의 머신 러닝에서는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직선으로 두 영역을 구분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문제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해결하지 못함</a:t>
            </a:r>
            <a:endParaRPr lang="en-US" altLang="ko-KR" sz="2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E70FC7-95F2-279F-501E-46F20AB68391}"/>
              </a:ext>
            </a:extLst>
          </p:cNvPr>
          <p:cNvGrpSpPr/>
          <p:nvPr/>
        </p:nvGrpSpPr>
        <p:grpSpPr>
          <a:xfrm>
            <a:off x="917607" y="2354183"/>
            <a:ext cx="2432503" cy="3538849"/>
            <a:chOff x="1286022" y="2944733"/>
            <a:chExt cx="2432503" cy="353884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1201119-274E-8D25-37F7-0227C470D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320"/>
            <a:stretch/>
          </p:blipFill>
          <p:spPr bwMode="auto">
            <a:xfrm>
              <a:off x="1286022" y="2944733"/>
              <a:ext cx="2432503" cy="3538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5CF9E6-DCF5-ACC5-9679-A9C2CE61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1955" y="3148608"/>
              <a:ext cx="1340636" cy="414378"/>
            </a:xfrm>
            <a:prstGeom prst="rect">
              <a:avLst/>
            </a:prstGeom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3C963A2-B983-38A1-08BB-FB13DEF42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76" t="36462" r="61320" b="54017"/>
            <a:stretch/>
          </p:blipFill>
          <p:spPr bwMode="auto">
            <a:xfrm>
              <a:off x="3020191" y="5653040"/>
              <a:ext cx="698334" cy="336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9C2B516-900E-A1B4-E8BD-E0DCBA7AE1C9}"/>
              </a:ext>
            </a:extLst>
          </p:cNvPr>
          <p:cNvGrpSpPr/>
          <p:nvPr/>
        </p:nvGrpSpPr>
        <p:grpSpPr>
          <a:xfrm>
            <a:off x="3350109" y="2354183"/>
            <a:ext cx="3355875" cy="3370342"/>
            <a:chOff x="3350109" y="2354183"/>
            <a:chExt cx="3355875" cy="33703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EE2984-4A34-B8D0-01ED-CA3EA9CDC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24"/>
            <a:stretch/>
          </p:blipFill>
          <p:spPr>
            <a:xfrm>
              <a:off x="3350109" y="2354183"/>
              <a:ext cx="3355875" cy="332839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F63D20-357E-8C2D-191F-E43D7E0C7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7235" y="5232400"/>
              <a:ext cx="400050" cy="33692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1926527-7824-7A4C-5A57-7520EE91E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0482" y="3779837"/>
              <a:ext cx="228600" cy="107632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84D635C-8383-A89C-9B31-632784FAE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5557" y="2440781"/>
              <a:ext cx="554936" cy="63738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D641DFE-3926-F97D-4157-A6403D028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4411" y="5178320"/>
              <a:ext cx="504040" cy="44733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62B22A1-46CF-F242-6C73-D3225B9B1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84979" y="3745054"/>
              <a:ext cx="2763460" cy="14859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22CC2DE-56E1-6304-44CF-0F1F2154E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6043" y="2811578"/>
              <a:ext cx="909320" cy="14859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3DED340-4184-02D6-6F9C-7C3AD399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5557" y="4015319"/>
              <a:ext cx="210885" cy="34460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7F53D8C-6D29-30F6-8E8F-5E9F326B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7063" y="5560450"/>
              <a:ext cx="195508" cy="164075"/>
            </a:xfrm>
            <a:prstGeom prst="rect">
              <a:avLst/>
            </a:prstGeom>
          </p:spPr>
        </p:pic>
      </p:grpSp>
      <p:pic>
        <p:nvPicPr>
          <p:cNvPr id="31" name="그래픽 30" descr="물음표 단색으로 채워진">
            <a:extLst>
              <a:ext uri="{FF2B5EF4-FFF2-40B4-BE49-F238E27FC236}">
                <a16:creationId xmlns:a16="http://schemas.microsoft.com/office/drawing/2014/main" id="{B24E06FA-5FA2-2765-C346-5534258035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14681" y="3880329"/>
            <a:ext cx="914400" cy="9144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502BF2F7-14F7-95D1-CBE6-B7DE4D811695}"/>
              </a:ext>
            </a:extLst>
          </p:cNvPr>
          <p:cNvGrpSpPr/>
          <p:nvPr/>
        </p:nvGrpSpPr>
        <p:grpSpPr>
          <a:xfrm>
            <a:off x="7258433" y="3807618"/>
            <a:ext cx="1964841" cy="2097088"/>
            <a:chOff x="3350109" y="2354183"/>
            <a:chExt cx="3355875" cy="337034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E7DAF21-C14F-B414-B716-50666CD2A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24"/>
            <a:stretch/>
          </p:blipFill>
          <p:spPr>
            <a:xfrm>
              <a:off x="3350109" y="2354183"/>
              <a:ext cx="3355875" cy="332839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2F65FA0-4ACD-FEE5-1859-0ABF2E0D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7235" y="5232400"/>
              <a:ext cx="400050" cy="33692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BCB0B32-0A5E-A0FC-426F-D471963AE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0482" y="3779837"/>
              <a:ext cx="228600" cy="1076325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CAC2632-D5E3-37DB-210E-DCF16E1A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5557" y="2440781"/>
              <a:ext cx="554936" cy="63738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3803B43-1E4E-7297-22BD-4B8431E7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4411" y="5178320"/>
              <a:ext cx="504040" cy="44733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A9EC30E-7717-BB07-5048-9AC283682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84979" y="3745054"/>
              <a:ext cx="2763460" cy="14859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1EF4458-F03F-80AB-EC6A-BF5DD9074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6043" y="2811578"/>
              <a:ext cx="909320" cy="14859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0E27F49-7280-7DF2-AEFD-CABA68316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5557" y="4015319"/>
              <a:ext cx="210885" cy="344603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0D5D03F-9AEC-DB1F-8B66-DB8CE92B3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7063" y="5560450"/>
              <a:ext cx="195508" cy="164075"/>
            </a:xfrm>
            <a:prstGeom prst="rect">
              <a:avLst/>
            </a:prstGeom>
          </p:spPr>
        </p:pic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DCB87AB-26AE-CE38-9FCB-49FAA1103355}"/>
              </a:ext>
            </a:extLst>
          </p:cNvPr>
          <p:cNvCxnSpPr>
            <a:stCxn id="36" idx="0"/>
          </p:cNvCxnSpPr>
          <p:nvPr/>
        </p:nvCxnSpPr>
        <p:spPr>
          <a:xfrm>
            <a:off x="7447498" y="3861501"/>
            <a:ext cx="1048802" cy="2043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610565E-3CF6-4EE0-1CE8-D68D16374228}"/>
              </a:ext>
            </a:extLst>
          </p:cNvPr>
          <p:cNvGrpSpPr/>
          <p:nvPr/>
        </p:nvGrpSpPr>
        <p:grpSpPr>
          <a:xfrm>
            <a:off x="9357506" y="3834559"/>
            <a:ext cx="1964841" cy="2097088"/>
            <a:chOff x="3350109" y="2354183"/>
            <a:chExt cx="3355875" cy="337034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F845D9FB-1ABA-3A36-3325-16CAB1273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24"/>
            <a:stretch/>
          </p:blipFill>
          <p:spPr>
            <a:xfrm>
              <a:off x="3350109" y="2354183"/>
              <a:ext cx="3355875" cy="3328392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6779A025-C977-1091-893C-51E6FFBB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7235" y="5232400"/>
              <a:ext cx="400050" cy="33692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AB3913B-79EE-F6CF-7BCA-A3A325CA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0482" y="3779837"/>
              <a:ext cx="228600" cy="1076325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D5715407-CC0E-9C4A-5694-A4893885F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5557" y="2440781"/>
              <a:ext cx="554936" cy="637382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FD97B69-4737-60B0-58B2-81A0EF1C2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4411" y="5178320"/>
              <a:ext cx="504040" cy="447335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ED90A19A-C786-1070-9A5C-2E31944D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84979" y="3745054"/>
              <a:ext cx="2763460" cy="148590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031723C-2BA5-7F03-F158-4D13717BC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6043" y="2811578"/>
              <a:ext cx="909320" cy="148590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A9910719-273A-113B-F82C-A9D69A8C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5557" y="4015319"/>
              <a:ext cx="210885" cy="344603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17E48DE-CA37-D0E4-C5EE-D70C067A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7063" y="5560450"/>
              <a:ext cx="195508" cy="164075"/>
            </a:xfrm>
            <a:prstGeom prst="rect">
              <a:avLst/>
            </a:prstGeom>
          </p:spPr>
        </p:pic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B4B88E8-B885-BFEC-0897-A6199A75124D}"/>
              </a:ext>
            </a:extLst>
          </p:cNvPr>
          <p:cNvCxnSpPr>
            <a:cxnSpLocks/>
          </p:cNvCxnSpPr>
          <p:nvPr/>
        </p:nvCxnSpPr>
        <p:spPr>
          <a:xfrm flipV="1">
            <a:off x="9411847" y="4466782"/>
            <a:ext cx="1818258" cy="9658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99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7A693-083C-FFF8-0451-BCC47E916F41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한계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CF335A-868C-C339-B6E7-A310BDA3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1808743"/>
            <a:ext cx="6244274" cy="4077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A7F010-39E0-73FC-DE57-BEB3640B37BD}"/>
              </a:ext>
            </a:extLst>
          </p:cNvPr>
          <p:cNvSpPr txBox="1"/>
          <p:nvPr/>
        </p:nvSpPr>
        <p:spPr>
          <a:xfrm>
            <a:off x="7154897" y="2546091"/>
            <a:ext cx="46005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마빈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민스키는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모델로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 할 수 없음을 수학적으로 증명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여러 개를 합치면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구현이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하다고 설명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MLP(Multi Layer </a:t>
            </a:r>
            <a:r>
              <a:rPr lang="en-US" altLang="ko-KR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Perceptorn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0465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야외, 하늘, 나무, 분수이(가) 표시된 사진&#10;&#10;자동 생성된 설명">
            <a:extLst>
              <a:ext uri="{FF2B5EF4-FFF2-40B4-BE49-F238E27FC236}">
                <a16:creationId xmlns:a16="http://schemas.microsoft.com/office/drawing/2014/main" id="{40245B53-E30F-E353-772F-F93FDDA160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C19D1-2484-2223-2BA4-2B5F5A9F49EC}"/>
              </a:ext>
            </a:extLst>
          </p:cNvPr>
          <p:cNvSpPr txBox="1"/>
          <p:nvPr/>
        </p:nvSpPr>
        <p:spPr>
          <a:xfrm>
            <a:off x="586684" y="737238"/>
            <a:ext cx="1331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4B36B-DAC8-B901-2062-9DD59C397A28}"/>
              </a:ext>
            </a:extLst>
          </p:cNvPr>
          <p:cNvSpPr txBox="1"/>
          <p:nvPr/>
        </p:nvSpPr>
        <p:spPr>
          <a:xfrm>
            <a:off x="1818598" y="1045014"/>
            <a:ext cx="2911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3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000" b="1" spc="3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A966B-B98E-467E-D709-7C33629ED91F}"/>
              </a:ext>
            </a:extLst>
          </p:cNvPr>
          <p:cNvSpPr txBox="1"/>
          <p:nvPr/>
        </p:nvSpPr>
        <p:spPr>
          <a:xfrm>
            <a:off x="1922235" y="2920791"/>
            <a:ext cx="33367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9" name="자유형 13">
            <a:extLst>
              <a:ext uri="{FF2B5EF4-FFF2-40B4-BE49-F238E27FC236}">
                <a16:creationId xmlns:a16="http://schemas.microsoft.com/office/drawing/2014/main" id="{C29089C6-E1A3-2EB9-B64B-681765F7389B}"/>
              </a:ext>
            </a:extLst>
          </p:cNvPr>
          <p:cNvSpPr/>
          <p:nvPr/>
        </p:nvSpPr>
        <p:spPr>
          <a:xfrm rot="7860994">
            <a:off x="1299067" y="2354808"/>
            <a:ext cx="660914" cy="765974"/>
          </a:xfrm>
          <a:custGeom>
            <a:avLst/>
            <a:gdLst>
              <a:gd name="connsiteX0" fmla="*/ 81124 w 660914"/>
              <a:gd name="connsiteY0" fmla="*/ 652386 h 765974"/>
              <a:gd name="connsiteX1" fmla="*/ 113589 w 660914"/>
              <a:gd name="connsiteY1" fmla="*/ 186185 h 765974"/>
              <a:gd name="connsiteX2" fmla="*/ 227683 w 660914"/>
              <a:gd name="connsiteY2" fmla="*/ 121364 h 765974"/>
              <a:gd name="connsiteX3" fmla="*/ 246754 w 660914"/>
              <a:gd name="connsiteY3" fmla="*/ 117127 h 765974"/>
              <a:gd name="connsiteX4" fmla="*/ 314688 w 660914"/>
              <a:gd name="connsiteY4" fmla="*/ 0 h 765974"/>
              <a:gd name="connsiteX5" fmla="*/ 378514 w 660914"/>
              <a:gd name="connsiteY5" fmla="*/ 110045 h 765974"/>
              <a:gd name="connsiteX6" fmla="*/ 415954 w 660914"/>
              <a:gd name="connsiteY6" fmla="*/ 116283 h 765974"/>
              <a:gd name="connsiteX7" fmla="*/ 579789 w 660914"/>
              <a:gd name="connsiteY7" fmla="*/ 218649 h 765974"/>
              <a:gd name="connsiteX8" fmla="*/ 547325 w 660914"/>
              <a:gd name="connsiteY8" fmla="*/ 684850 h 765974"/>
              <a:gd name="connsiteX9" fmla="*/ 81124 w 660914"/>
              <a:gd name="connsiteY9" fmla="*/ 652386 h 76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14" h="765974">
                <a:moveTo>
                  <a:pt x="81124" y="652386"/>
                </a:moveTo>
                <a:cubicBezTo>
                  <a:pt x="-38649" y="514683"/>
                  <a:pt x="-24114" y="305958"/>
                  <a:pt x="113589" y="186185"/>
                </a:cubicBezTo>
                <a:cubicBezTo>
                  <a:pt x="148014" y="156242"/>
                  <a:pt x="186879" y="134693"/>
                  <a:pt x="227683" y="121364"/>
                </a:cubicBezTo>
                <a:lnTo>
                  <a:pt x="246754" y="117127"/>
                </a:lnTo>
                <a:lnTo>
                  <a:pt x="314688" y="0"/>
                </a:lnTo>
                <a:lnTo>
                  <a:pt x="378514" y="110045"/>
                </a:lnTo>
                <a:lnTo>
                  <a:pt x="415954" y="116283"/>
                </a:lnTo>
                <a:cubicBezTo>
                  <a:pt x="477451" y="132693"/>
                  <a:pt x="534874" y="167011"/>
                  <a:pt x="579789" y="218649"/>
                </a:cubicBezTo>
                <a:cubicBezTo>
                  <a:pt x="699563" y="356352"/>
                  <a:pt x="685028" y="565077"/>
                  <a:pt x="547325" y="684850"/>
                </a:cubicBezTo>
                <a:cubicBezTo>
                  <a:pt x="409622" y="804623"/>
                  <a:pt x="200897" y="790089"/>
                  <a:pt x="81124" y="652386"/>
                </a:cubicBezTo>
                <a:close/>
              </a:path>
            </a:pathLst>
          </a:cu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0D9A7-E77C-5C03-2928-1F0E7B792CBF}"/>
              </a:ext>
            </a:extLst>
          </p:cNvPr>
          <p:cNvSpPr txBox="1"/>
          <p:nvPr/>
        </p:nvSpPr>
        <p:spPr>
          <a:xfrm>
            <a:off x="1340742" y="2488856"/>
            <a:ext cx="57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F5408-05AF-0250-C6E1-C310EBFB7050}"/>
              </a:ext>
            </a:extLst>
          </p:cNvPr>
          <p:cNvSpPr txBox="1"/>
          <p:nvPr/>
        </p:nvSpPr>
        <p:spPr>
          <a:xfrm>
            <a:off x="1922235" y="4173900"/>
            <a:ext cx="33367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 러닝</a:t>
            </a:r>
          </a:p>
        </p:txBody>
      </p:sp>
      <p:sp>
        <p:nvSpPr>
          <p:cNvPr id="12" name="자유형 15">
            <a:extLst>
              <a:ext uri="{FF2B5EF4-FFF2-40B4-BE49-F238E27FC236}">
                <a16:creationId xmlns:a16="http://schemas.microsoft.com/office/drawing/2014/main" id="{17D2AE5B-B7F6-32EE-AC03-AB5EAE419C7A}"/>
              </a:ext>
            </a:extLst>
          </p:cNvPr>
          <p:cNvSpPr/>
          <p:nvPr/>
        </p:nvSpPr>
        <p:spPr>
          <a:xfrm rot="7860994">
            <a:off x="1299067" y="3607917"/>
            <a:ext cx="660914" cy="765974"/>
          </a:xfrm>
          <a:custGeom>
            <a:avLst/>
            <a:gdLst>
              <a:gd name="connsiteX0" fmla="*/ 81124 w 660914"/>
              <a:gd name="connsiteY0" fmla="*/ 652386 h 765974"/>
              <a:gd name="connsiteX1" fmla="*/ 113589 w 660914"/>
              <a:gd name="connsiteY1" fmla="*/ 186185 h 765974"/>
              <a:gd name="connsiteX2" fmla="*/ 227683 w 660914"/>
              <a:gd name="connsiteY2" fmla="*/ 121364 h 765974"/>
              <a:gd name="connsiteX3" fmla="*/ 246754 w 660914"/>
              <a:gd name="connsiteY3" fmla="*/ 117127 h 765974"/>
              <a:gd name="connsiteX4" fmla="*/ 314688 w 660914"/>
              <a:gd name="connsiteY4" fmla="*/ 0 h 765974"/>
              <a:gd name="connsiteX5" fmla="*/ 378514 w 660914"/>
              <a:gd name="connsiteY5" fmla="*/ 110045 h 765974"/>
              <a:gd name="connsiteX6" fmla="*/ 415954 w 660914"/>
              <a:gd name="connsiteY6" fmla="*/ 116283 h 765974"/>
              <a:gd name="connsiteX7" fmla="*/ 579789 w 660914"/>
              <a:gd name="connsiteY7" fmla="*/ 218649 h 765974"/>
              <a:gd name="connsiteX8" fmla="*/ 547325 w 660914"/>
              <a:gd name="connsiteY8" fmla="*/ 684850 h 765974"/>
              <a:gd name="connsiteX9" fmla="*/ 81124 w 660914"/>
              <a:gd name="connsiteY9" fmla="*/ 652386 h 76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14" h="765974">
                <a:moveTo>
                  <a:pt x="81124" y="652386"/>
                </a:moveTo>
                <a:cubicBezTo>
                  <a:pt x="-38649" y="514683"/>
                  <a:pt x="-24114" y="305958"/>
                  <a:pt x="113589" y="186185"/>
                </a:cubicBezTo>
                <a:cubicBezTo>
                  <a:pt x="148014" y="156242"/>
                  <a:pt x="186879" y="134693"/>
                  <a:pt x="227683" y="121364"/>
                </a:cubicBezTo>
                <a:lnTo>
                  <a:pt x="246754" y="117127"/>
                </a:lnTo>
                <a:lnTo>
                  <a:pt x="314688" y="0"/>
                </a:lnTo>
                <a:lnTo>
                  <a:pt x="378514" y="110045"/>
                </a:lnTo>
                <a:lnTo>
                  <a:pt x="415954" y="116283"/>
                </a:lnTo>
                <a:cubicBezTo>
                  <a:pt x="477451" y="132693"/>
                  <a:pt x="534874" y="167011"/>
                  <a:pt x="579789" y="218649"/>
                </a:cubicBezTo>
                <a:cubicBezTo>
                  <a:pt x="699563" y="356352"/>
                  <a:pt x="685028" y="565077"/>
                  <a:pt x="547325" y="684850"/>
                </a:cubicBezTo>
                <a:cubicBezTo>
                  <a:pt x="409622" y="804623"/>
                  <a:pt x="200897" y="790089"/>
                  <a:pt x="81124" y="652386"/>
                </a:cubicBezTo>
                <a:close/>
              </a:path>
            </a:pathLst>
          </a:cu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4EA14-456A-76C6-1B9A-C647FADCD911}"/>
              </a:ext>
            </a:extLst>
          </p:cNvPr>
          <p:cNvSpPr txBox="1"/>
          <p:nvPr/>
        </p:nvSpPr>
        <p:spPr>
          <a:xfrm>
            <a:off x="1340742" y="3741965"/>
            <a:ext cx="57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BCE38-B9BD-DA46-5E9A-52B39A8FE9B0}"/>
              </a:ext>
            </a:extLst>
          </p:cNvPr>
          <p:cNvSpPr txBox="1"/>
          <p:nvPr/>
        </p:nvSpPr>
        <p:spPr>
          <a:xfrm>
            <a:off x="1922235" y="5427009"/>
            <a:ext cx="33367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</a:p>
        </p:txBody>
      </p:sp>
      <p:sp>
        <p:nvSpPr>
          <p:cNvPr id="15" name="자유형 18">
            <a:extLst>
              <a:ext uri="{FF2B5EF4-FFF2-40B4-BE49-F238E27FC236}">
                <a16:creationId xmlns:a16="http://schemas.microsoft.com/office/drawing/2014/main" id="{FF6A4A8C-10CF-A7F6-7B96-FCE3E4B714E0}"/>
              </a:ext>
            </a:extLst>
          </p:cNvPr>
          <p:cNvSpPr/>
          <p:nvPr/>
        </p:nvSpPr>
        <p:spPr>
          <a:xfrm rot="7860994">
            <a:off x="1299067" y="4861026"/>
            <a:ext cx="660914" cy="765974"/>
          </a:xfrm>
          <a:custGeom>
            <a:avLst/>
            <a:gdLst>
              <a:gd name="connsiteX0" fmla="*/ 81124 w 660914"/>
              <a:gd name="connsiteY0" fmla="*/ 652386 h 765974"/>
              <a:gd name="connsiteX1" fmla="*/ 113589 w 660914"/>
              <a:gd name="connsiteY1" fmla="*/ 186185 h 765974"/>
              <a:gd name="connsiteX2" fmla="*/ 227683 w 660914"/>
              <a:gd name="connsiteY2" fmla="*/ 121364 h 765974"/>
              <a:gd name="connsiteX3" fmla="*/ 246754 w 660914"/>
              <a:gd name="connsiteY3" fmla="*/ 117127 h 765974"/>
              <a:gd name="connsiteX4" fmla="*/ 314688 w 660914"/>
              <a:gd name="connsiteY4" fmla="*/ 0 h 765974"/>
              <a:gd name="connsiteX5" fmla="*/ 378514 w 660914"/>
              <a:gd name="connsiteY5" fmla="*/ 110045 h 765974"/>
              <a:gd name="connsiteX6" fmla="*/ 415954 w 660914"/>
              <a:gd name="connsiteY6" fmla="*/ 116283 h 765974"/>
              <a:gd name="connsiteX7" fmla="*/ 579789 w 660914"/>
              <a:gd name="connsiteY7" fmla="*/ 218649 h 765974"/>
              <a:gd name="connsiteX8" fmla="*/ 547325 w 660914"/>
              <a:gd name="connsiteY8" fmla="*/ 684850 h 765974"/>
              <a:gd name="connsiteX9" fmla="*/ 81124 w 660914"/>
              <a:gd name="connsiteY9" fmla="*/ 652386 h 76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14" h="765974">
                <a:moveTo>
                  <a:pt x="81124" y="652386"/>
                </a:moveTo>
                <a:cubicBezTo>
                  <a:pt x="-38649" y="514683"/>
                  <a:pt x="-24114" y="305958"/>
                  <a:pt x="113589" y="186185"/>
                </a:cubicBezTo>
                <a:cubicBezTo>
                  <a:pt x="148014" y="156242"/>
                  <a:pt x="186879" y="134693"/>
                  <a:pt x="227683" y="121364"/>
                </a:cubicBezTo>
                <a:lnTo>
                  <a:pt x="246754" y="117127"/>
                </a:lnTo>
                <a:lnTo>
                  <a:pt x="314688" y="0"/>
                </a:lnTo>
                <a:lnTo>
                  <a:pt x="378514" y="110045"/>
                </a:lnTo>
                <a:lnTo>
                  <a:pt x="415954" y="116283"/>
                </a:lnTo>
                <a:cubicBezTo>
                  <a:pt x="477451" y="132693"/>
                  <a:pt x="534874" y="167011"/>
                  <a:pt x="579789" y="218649"/>
                </a:cubicBezTo>
                <a:cubicBezTo>
                  <a:pt x="699563" y="356352"/>
                  <a:pt x="685028" y="565077"/>
                  <a:pt x="547325" y="684850"/>
                </a:cubicBezTo>
                <a:cubicBezTo>
                  <a:pt x="409622" y="804623"/>
                  <a:pt x="200897" y="790089"/>
                  <a:pt x="81124" y="652386"/>
                </a:cubicBezTo>
                <a:close/>
              </a:path>
            </a:pathLst>
          </a:cu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61CC27-7502-EF5D-9657-2EBBFA674E7E}"/>
              </a:ext>
            </a:extLst>
          </p:cNvPr>
          <p:cNvSpPr txBox="1"/>
          <p:nvPr/>
        </p:nvSpPr>
        <p:spPr>
          <a:xfrm>
            <a:off x="1340742" y="4995074"/>
            <a:ext cx="57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70DD5-B4A9-01B5-95A5-1FE285FD8360}"/>
              </a:ext>
            </a:extLst>
          </p:cNvPr>
          <p:cNvSpPr txBox="1"/>
          <p:nvPr/>
        </p:nvSpPr>
        <p:spPr>
          <a:xfrm>
            <a:off x="7731570" y="2921363"/>
            <a:ext cx="33367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endParaRPr lang="ko-KR" altLang="en-US" sz="2400" b="1" spc="-150" dirty="0">
              <a:solidFill>
                <a:srgbClr val="003A5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자유형 13">
            <a:extLst>
              <a:ext uri="{FF2B5EF4-FFF2-40B4-BE49-F238E27FC236}">
                <a16:creationId xmlns:a16="http://schemas.microsoft.com/office/drawing/2014/main" id="{56F65CD9-769A-DDCC-E17D-2B82CA72D68A}"/>
              </a:ext>
            </a:extLst>
          </p:cNvPr>
          <p:cNvSpPr/>
          <p:nvPr/>
        </p:nvSpPr>
        <p:spPr>
          <a:xfrm rot="7860994">
            <a:off x="7108402" y="2355380"/>
            <a:ext cx="660914" cy="765974"/>
          </a:xfrm>
          <a:custGeom>
            <a:avLst/>
            <a:gdLst>
              <a:gd name="connsiteX0" fmla="*/ 81124 w 660914"/>
              <a:gd name="connsiteY0" fmla="*/ 652386 h 765974"/>
              <a:gd name="connsiteX1" fmla="*/ 113589 w 660914"/>
              <a:gd name="connsiteY1" fmla="*/ 186185 h 765974"/>
              <a:gd name="connsiteX2" fmla="*/ 227683 w 660914"/>
              <a:gd name="connsiteY2" fmla="*/ 121364 h 765974"/>
              <a:gd name="connsiteX3" fmla="*/ 246754 w 660914"/>
              <a:gd name="connsiteY3" fmla="*/ 117127 h 765974"/>
              <a:gd name="connsiteX4" fmla="*/ 314688 w 660914"/>
              <a:gd name="connsiteY4" fmla="*/ 0 h 765974"/>
              <a:gd name="connsiteX5" fmla="*/ 378514 w 660914"/>
              <a:gd name="connsiteY5" fmla="*/ 110045 h 765974"/>
              <a:gd name="connsiteX6" fmla="*/ 415954 w 660914"/>
              <a:gd name="connsiteY6" fmla="*/ 116283 h 765974"/>
              <a:gd name="connsiteX7" fmla="*/ 579789 w 660914"/>
              <a:gd name="connsiteY7" fmla="*/ 218649 h 765974"/>
              <a:gd name="connsiteX8" fmla="*/ 547325 w 660914"/>
              <a:gd name="connsiteY8" fmla="*/ 684850 h 765974"/>
              <a:gd name="connsiteX9" fmla="*/ 81124 w 660914"/>
              <a:gd name="connsiteY9" fmla="*/ 652386 h 76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14" h="765974">
                <a:moveTo>
                  <a:pt x="81124" y="652386"/>
                </a:moveTo>
                <a:cubicBezTo>
                  <a:pt x="-38649" y="514683"/>
                  <a:pt x="-24114" y="305958"/>
                  <a:pt x="113589" y="186185"/>
                </a:cubicBezTo>
                <a:cubicBezTo>
                  <a:pt x="148014" y="156242"/>
                  <a:pt x="186879" y="134693"/>
                  <a:pt x="227683" y="121364"/>
                </a:cubicBezTo>
                <a:lnTo>
                  <a:pt x="246754" y="117127"/>
                </a:lnTo>
                <a:lnTo>
                  <a:pt x="314688" y="0"/>
                </a:lnTo>
                <a:lnTo>
                  <a:pt x="378514" y="110045"/>
                </a:lnTo>
                <a:lnTo>
                  <a:pt x="415954" y="116283"/>
                </a:lnTo>
                <a:cubicBezTo>
                  <a:pt x="477451" y="132693"/>
                  <a:pt x="534874" y="167011"/>
                  <a:pt x="579789" y="218649"/>
                </a:cubicBezTo>
                <a:cubicBezTo>
                  <a:pt x="699563" y="356352"/>
                  <a:pt x="685028" y="565077"/>
                  <a:pt x="547325" y="684850"/>
                </a:cubicBezTo>
                <a:cubicBezTo>
                  <a:pt x="409622" y="804623"/>
                  <a:pt x="200897" y="790089"/>
                  <a:pt x="81124" y="652386"/>
                </a:cubicBezTo>
                <a:close/>
              </a:path>
            </a:pathLst>
          </a:cu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0512B-2A0C-2CF6-C727-7A9503378137}"/>
              </a:ext>
            </a:extLst>
          </p:cNvPr>
          <p:cNvSpPr txBox="1"/>
          <p:nvPr/>
        </p:nvSpPr>
        <p:spPr>
          <a:xfrm>
            <a:off x="7150077" y="2489428"/>
            <a:ext cx="57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B930D-7C5E-5CAF-10B2-B62897E3E1AB}"/>
              </a:ext>
            </a:extLst>
          </p:cNvPr>
          <p:cNvSpPr txBox="1"/>
          <p:nvPr/>
        </p:nvSpPr>
        <p:spPr>
          <a:xfrm>
            <a:off x="7731570" y="4174472"/>
            <a:ext cx="33367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 </a:t>
            </a:r>
            <a:r>
              <a:rPr lang="ko-KR" altLang="en-US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21" name="자유형 15">
            <a:extLst>
              <a:ext uri="{FF2B5EF4-FFF2-40B4-BE49-F238E27FC236}">
                <a16:creationId xmlns:a16="http://schemas.microsoft.com/office/drawing/2014/main" id="{2A9EB501-3163-F8AF-6333-8DE67D099DD7}"/>
              </a:ext>
            </a:extLst>
          </p:cNvPr>
          <p:cNvSpPr/>
          <p:nvPr/>
        </p:nvSpPr>
        <p:spPr>
          <a:xfrm rot="7860994">
            <a:off x="7108402" y="3608489"/>
            <a:ext cx="660914" cy="765974"/>
          </a:xfrm>
          <a:custGeom>
            <a:avLst/>
            <a:gdLst>
              <a:gd name="connsiteX0" fmla="*/ 81124 w 660914"/>
              <a:gd name="connsiteY0" fmla="*/ 652386 h 765974"/>
              <a:gd name="connsiteX1" fmla="*/ 113589 w 660914"/>
              <a:gd name="connsiteY1" fmla="*/ 186185 h 765974"/>
              <a:gd name="connsiteX2" fmla="*/ 227683 w 660914"/>
              <a:gd name="connsiteY2" fmla="*/ 121364 h 765974"/>
              <a:gd name="connsiteX3" fmla="*/ 246754 w 660914"/>
              <a:gd name="connsiteY3" fmla="*/ 117127 h 765974"/>
              <a:gd name="connsiteX4" fmla="*/ 314688 w 660914"/>
              <a:gd name="connsiteY4" fmla="*/ 0 h 765974"/>
              <a:gd name="connsiteX5" fmla="*/ 378514 w 660914"/>
              <a:gd name="connsiteY5" fmla="*/ 110045 h 765974"/>
              <a:gd name="connsiteX6" fmla="*/ 415954 w 660914"/>
              <a:gd name="connsiteY6" fmla="*/ 116283 h 765974"/>
              <a:gd name="connsiteX7" fmla="*/ 579789 w 660914"/>
              <a:gd name="connsiteY7" fmla="*/ 218649 h 765974"/>
              <a:gd name="connsiteX8" fmla="*/ 547325 w 660914"/>
              <a:gd name="connsiteY8" fmla="*/ 684850 h 765974"/>
              <a:gd name="connsiteX9" fmla="*/ 81124 w 660914"/>
              <a:gd name="connsiteY9" fmla="*/ 652386 h 76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14" h="765974">
                <a:moveTo>
                  <a:pt x="81124" y="652386"/>
                </a:moveTo>
                <a:cubicBezTo>
                  <a:pt x="-38649" y="514683"/>
                  <a:pt x="-24114" y="305958"/>
                  <a:pt x="113589" y="186185"/>
                </a:cubicBezTo>
                <a:cubicBezTo>
                  <a:pt x="148014" y="156242"/>
                  <a:pt x="186879" y="134693"/>
                  <a:pt x="227683" y="121364"/>
                </a:cubicBezTo>
                <a:lnTo>
                  <a:pt x="246754" y="117127"/>
                </a:lnTo>
                <a:lnTo>
                  <a:pt x="314688" y="0"/>
                </a:lnTo>
                <a:lnTo>
                  <a:pt x="378514" y="110045"/>
                </a:lnTo>
                <a:lnTo>
                  <a:pt x="415954" y="116283"/>
                </a:lnTo>
                <a:cubicBezTo>
                  <a:pt x="477451" y="132693"/>
                  <a:pt x="534874" y="167011"/>
                  <a:pt x="579789" y="218649"/>
                </a:cubicBezTo>
                <a:cubicBezTo>
                  <a:pt x="699563" y="356352"/>
                  <a:pt x="685028" y="565077"/>
                  <a:pt x="547325" y="684850"/>
                </a:cubicBezTo>
                <a:cubicBezTo>
                  <a:pt x="409622" y="804623"/>
                  <a:pt x="200897" y="790089"/>
                  <a:pt x="81124" y="652386"/>
                </a:cubicBezTo>
                <a:close/>
              </a:path>
            </a:pathLst>
          </a:cu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D2481-A776-0731-2962-C2E590E91945}"/>
              </a:ext>
            </a:extLst>
          </p:cNvPr>
          <p:cNvSpPr txBox="1"/>
          <p:nvPr/>
        </p:nvSpPr>
        <p:spPr>
          <a:xfrm>
            <a:off x="7150077" y="3742537"/>
            <a:ext cx="57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63549-E86E-7189-B547-2CA6AD55540E}"/>
              </a:ext>
            </a:extLst>
          </p:cNvPr>
          <p:cNvSpPr txBox="1"/>
          <p:nvPr/>
        </p:nvSpPr>
        <p:spPr>
          <a:xfrm>
            <a:off x="7731570" y="5427581"/>
            <a:ext cx="33367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3A5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</a:t>
            </a:r>
          </a:p>
        </p:txBody>
      </p:sp>
      <p:sp>
        <p:nvSpPr>
          <p:cNvPr id="24" name="자유형 18">
            <a:extLst>
              <a:ext uri="{FF2B5EF4-FFF2-40B4-BE49-F238E27FC236}">
                <a16:creationId xmlns:a16="http://schemas.microsoft.com/office/drawing/2014/main" id="{4232712C-BEB0-AF8A-E141-98309505DDFE}"/>
              </a:ext>
            </a:extLst>
          </p:cNvPr>
          <p:cNvSpPr/>
          <p:nvPr/>
        </p:nvSpPr>
        <p:spPr>
          <a:xfrm rot="7860994">
            <a:off x="7108402" y="4861598"/>
            <a:ext cx="660914" cy="765974"/>
          </a:xfrm>
          <a:custGeom>
            <a:avLst/>
            <a:gdLst>
              <a:gd name="connsiteX0" fmla="*/ 81124 w 660914"/>
              <a:gd name="connsiteY0" fmla="*/ 652386 h 765974"/>
              <a:gd name="connsiteX1" fmla="*/ 113589 w 660914"/>
              <a:gd name="connsiteY1" fmla="*/ 186185 h 765974"/>
              <a:gd name="connsiteX2" fmla="*/ 227683 w 660914"/>
              <a:gd name="connsiteY2" fmla="*/ 121364 h 765974"/>
              <a:gd name="connsiteX3" fmla="*/ 246754 w 660914"/>
              <a:gd name="connsiteY3" fmla="*/ 117127 h 765974"/>
              <a:gd name="connsiteX4" fmla="*/ 314688 w 660914"/>
              <a:gd name="connsiteY4" fmla="*/ 0 h 765974"/>
              <a:gd name="connsiteX5" fmla="*/ 378514 w 660914"/>
              <a:gd name="connsiteY5" fmla="*/ 110045 h 765974"/>
              <a:gd name="connsiteX6" fmla="*/ 415954 w 660914"/>
              <a:gd name="connsiteY6" fmla="*/ 116283 h 765974"/>
              <a:gd name="connsiteX7" fmla="*/ 579789 w 660914"/>
              <a:gd name="connsiteY7" fmla="*/ 218649 h 765974"/>
              <a:gd name="connsiteX8" fmla="*/ 547325 w 660914"/>
              <a:gd name="connsiteY8" fmla="*/ 684850 h 765974"/>
              <a:gd name="connsiteX9" fmla="*/ 81124 w 660914"/>
              <a:gd name="connsiteY9" fmla="*/ 652386 h 76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14" h="765974">
                <a:moveTo>
                  <a:pt x="81124" y="652386"/>
                </a:moveTo>
                <a:cubicBezTo>
                  <a:pt x="-38649" y="514683"/>
                  <a:pt x="-24114" y="305958"/>
                  <a:pt x="113589" y="186185"/>
                </a:cubicBezTo>
                <a:cubicBezTo>
                  <a:pt x="148014" y="156242"/>
                  <a:pt x="186879" y="134693"/>
                  <a:pt x="227683" y="121364"/>
                </a:cubicBezTo>
                <a:lnTo>
                  <a:pt x="246754" y="117127"/>
                </a:lnTo>
                <a:lnTo>
                  <a:pt x="314688" y="0"/>
                </a:lnTo>
                <a:lnTo>
                  <a:pt x="378514" y="110045"/>
                </a:lnTo>
                <a:lnTo>
                  <a:pt x="415954" y="116283"/>
                </a:lnTo>
                <a:cubicBezTo>
                  <a:pt x="477451" y="132693"/>
                  <a:pt x="534874" y="167011"/>
                  <a:pt x="579789" y="218649"/>
                </a:cubicBezTo>
                <a:cubicBezTo>
                  <a:pt x="699563" y="356352"/>
                  <a:pt x="685028" y="565077"/>
                  <a:pt x="547325" y="684850"/>
                </a:cubicBezTo>
                <a:cubicBezTo>
                  <a:pt x="409622" y="804623"/>
                  <a:pt x="200897" y="790089"/>
                  <a:pt x="81124" y="652386"/>
                </a:cubicBezTo>
                <a:close/>
              </a:path>
            </a:pathLst>
          </a:custGeom>
          <a:solidFill>
            <a:srgbClr val="003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4ECEAB-62EA-34A0-D0C9-307F74C3C17C}"/>
              </a:ext>
            </a:extLst>
          </p:cNvPr>
          <p:cNvSpPr txBox="1"/>
          <p:nvPr/>
        </p:nvSpPr>
        <p:spPr>
          <a:xfrm>
            <a:off x="7150077" y="4995646"/>
            <a:ext cx="57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594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생각 풍선: 구름 모양 6">
            <a:extLst>
              <a:ext uri="{FF2B5EF4-FFF2-40B4-BE49-F238E27FC236}">
                <a16:creationId xmlns:a16="http://schemas.microsoft.com/office/drawing/2014/main" id="{AB878A78-E1C2-6C4E-231B-E20F4DE4827D}"/>
              </a:ext>
            </a:extLst>
          </p:cNvPr>
          <p:cNvSpPr/>
          <p:nvPr/>
        </p:nvSpPr>
        <p:spPr>
          <a:xfrm>
            <a:off x="659644" y="1881576"/>
            <a:ext cx="6107170" cy="2555292"/>
          </a:xfrm>
          <a:prstGeom prst="cloudCallout">
            <a:avLst>
              <a:gd name="adj1" fmla="val 32332"/>
              <a:gd name="adj2" fmla="val 61110"/>
            </a:avLst>
          </a:prstGeom>
          <a:blipFill dpi="0"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많은 양의 데이터를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인간처럼 스스로 학습 할 수 없을까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??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래픽 9" descr="사용자 단색으로 채워진">
            <a:extLst>
              <a:ext uri="{FF2B5EF4-FFF2-40B4-BE49-F238E27FC236}">
                <a16:creationId xmlns:a16="http://schemas.microsoft.com/office/drawing/2014/main" id="{C3DDA6C0-CD47-EF89-70F6-5BCADF518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3401" y="4436868"/>
            <a:ext cx="2244571" cy="2244571"/>
          </a:xfrm>
          <a:prstGeom prst="rect">
            <a:avLst/>
          </a:prstGeom>
        </p:spPr>
      </p:pic>
      <p:sp>
        <p:nvSpPr>
          <p:cNvPr id="12" name="말풍선: 타원형 11">
            <a:extLst>
              <a:ext uri="{FF2B5EF4-FFF2-40B4-BE49-F238E27FC236}">
                <a16:creationId xmlns:a16="http://schemas.microsoft.com/office/drawing/2014/main" id="{8CAC02D0-152F-794A-B827-8A5A746CB68C}"/>
              </a:ext>
            </a:extLst>
          </p:cNvPr>
          <p:cNvSpPr/>
          <p:nvPr/>
        </p:nvSpPr>
        <p:spPr>
          <a:xfrm>
            <a:off x="7278030" y="2593420"/>
            <a:ext cx="4366880" cy="2401410"/>
          </a:xfrm>
          <a:prstGeom prst="wedgeEllipseCallout">
            <a:avLst>
              <a:gd name="adj1" fmla="val -59866"/>
              <a:gd name="adj2" fmla="val 44755"/>
            </a:avLst>
          </a:prstGeom>
          <a:blipFill dpi="0" rotWithShape="1"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인간의 뇌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뉴런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처럼</a:t>
            </a:r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25B69660-4A8F-AFDC-DE3C-225AD672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4B68645-BFC2-2C53-4909-87CEA52CF066}"/>
              </a:ext>
            </a:extLst>
          </p:cNvPr>
          <p:cNvSpPr txBox="1">
            <a:spLocks/>
          </p:cNvSpPr>
          <p:nvPr/>
        </p:nvSpPr>
        <p:spPr>
          <a:xfrm>
            <a:off x="838200" y="1065402"/>
            <a:ext cx="10515600" cy="62528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(Deep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Lerning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시작</a:t>
            </a:r>
          </a:p>
        </p:txBody>
      </p:sp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21B00C6C-53F8-4A45-A30B-6EC2009A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25B69660-4A8F-AFDC-DE3C-225AD672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21B00C6C-53F8-4A45-A30B-6EC2009A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9BF1BF-20D0-7BD7-81CA-035E7A02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501404"/>
            <a:ext cx="6344574" cy="34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43305C-43B7-39D7-2652-CA82C1553691}"/>
              </a:ext>
            </a:extLst>
          </p:cNvPr>
          <p:cNvSpPr txBox="1"/>
          <p:nvPr/>
        </p:nvSpPr>
        <p:spPr>
          <a:xfrm>
            <a:off x="653359" y="1181572"/>
            <a:ext cx="5657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뇌의 정보 전달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069156-B7C6-ABC7-6519-4587A888C7B6}"/>
              </a:ext>
            </a:extLst>
          </p:cNvPr>
          <p:cNvSpPr txBox="1"/>
          <p:nvPr/>
        </p:nvSpPr>
        <p:spPr>
          <a:xfrm>
            <a:off x="7210328" y="2501404"/>
            <a:ext cx="44897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값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곱이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들어오고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합한 값이 특정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임계치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넘게 되면 활성화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되는 방식</a:t>
            </a:r>
          </a:p>
        </p:txBody>
      </p:sp>
    </p:spTree>
    <p:extLst>
      <p:ext uri="{BB962C8B-B14F-4D97-AF65-F5344CB8AC3E}">
        <p14:creationId xmlns:p14="http://schemas.microsoft.com/office/powerpoint/2010/main" val="1809780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DEB48-06DB-437F-1532-78C3A9DB2B9B}"/>
              </a:ext>
            </a:extLst>
          </p:cNvPr>
          <p:cNvSpPr txBox="1"/>
          <p:nvPr/>
        </p:nvSpPr>
        <p:spPr>
          <a:xfrm>
            <a:off x="653359" y="1181572"/>
            <a:ext cx="5657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뇌의 정보 전달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7EBE5FB-78D1-9627-7055-3CF8FBCD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501404"/>
            <a:ext cx="6344574" cy="34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76CC39-09FD-DA22-6224-DBF778B5F311}"/>
              </a:ext>
            </a:extLst>
          </p:cNvPr>
          <p:cNvSpPr/>
          <p:nvPr/>
        </p:nvSpPr>
        <p:spPr>
          <a:xfrm>
            <a:off x="1376857" y="2524462"/>
            <a:ext cx="966848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58B375A-288B-AC1E-1F90-FA195B6DAC15}"/>
              </a:ext>
            </a:extLst>
          </p:cNvPr>
          <p:cNvSpPr/>
          <p:nvPr/>
        </p:nvSpPr>
        <p:spPr>
          <a:xfrm>
            <a:off x="2736619" y="3433683"/>
            <a:ext cx="1160677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55387A-62BE-F94D-F5F7-69A33CAACCB7}"/>
              </a:ext>
            </a:extLst>
          </p:cNvPr>
          <p:cNvSpPr/>
          <p:nvPr/>
        </p:nvSpPr>
        <p:spPr>
          <a:xfrm>
            <a:off x="5853854" y="2727785"/>
            <a:ext cx="966849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C32B1413-116B-14BD-9673-B6881047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27">
            <a:extLst>
              <a:ext uri="{FF2B5EF4-FFF2-40B4-BE49-F238E27FC236}">
                <a16:creationId xmlns:a16="http://schemas.microsoft.com/office/drawing/2014/main" id="{F3036261-E8DF-4A58-89DB-CBE21DDF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29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DEB48-06DB-437F-1532-78C3A9DB2B9B}"/>
              </a:ext>
            </a:extLst>
          </p:cNvPr>
          <p:cNvSpPr txBox="1"/>
          <p:nvPr/>
        </p:nvSpPr>
        <p:spPr>
          <a:xfrm>
            <a:off x="653357" y="1181572"/>
            <a:ext cx="82485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수상돌기</a:t>
            </a:r>
            <a:endParaRPr lang="en-US" altLang="ko-KR" sz="28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다른 뉴런이나 센서로부터 외부 자극을 받아들이는 역할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7EBE5FB-78D1-9627-7055-3CF8FBCD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501404"/>
            <a:ext cx="6344574" cy="34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A76CC39-09FD-DA22-6224-DBF778B5F311}"/>
              </a:ext>
            </a:extLst>
          </p:cNvPr>
          <p:cNvSpPr/>
          <p:nvPr/>
        </p:nvSpPr>
        <p:spPr>
          <a:xfrm>
            <a:off x="1376857" y="2524462"/>
            <a:ext cx="966848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841F5CED-3B79-1501-9171-87BBEB86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슬라이드 번호 개체 틀 27">
            <a:extLst>
              <a:ext uri="{FF2B5EF4-FFF2-40B4-BE49-F238E27FC236}">
                <a16:creationId xmlns:a16="http://schemas.microsoft.com/office/drawing/2014/main" id="{65A5FDA1-B98D-4249-A940-9BDAAA5A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199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7EBE5FB-78D1-9627-7055-3CF8FBCD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501404"/>
            <a:ext cx="6344574" cy="34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58B375A-288B-AC1E-1F90-FA195B6DAC15}"/>
              </a:ext>
            </a:extLst>
          </p:cNvPr>
          <p:cNvSpPr/>
          <p:nvPr/>
        </p:nvSpPr>
        <p:spPr>
          <a:xfrm>
            <a:off x="2736619" y="3433683"/>
            <a:ext cx="1160677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F6570-5765-5CA9-F055-D95AF9D715F3}"/>
              </a:ext>
            </a:extLst>
          </p:cNvPr>
          <p:cNvSpPr txBox="1"/>
          <p:nvPr/>
        </p:nvSpPr>
        <p:spPr>
          <a:xfrm>
            <a:off x="653357" y="1181572"/>
            <a:ext cx="92650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신경세포체</a:t>
            </a:r>
            <a:endParaRPr lang="en-US" altLang="ko-KR" sz="28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여러 수상돌기로부터 받은 신호를 통합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신호를 생성</a:t>
            </a:r>
          </a:p>
        </p:txBody>
      </p:sp>
      <p:pic>
        <p:nvPicPr>
          <p:cNvPr id="7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89774D36-900D-16C7-09B1-7F365AEE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1B746F6D-240E-46FB-B9CD-ABF7097D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12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17EBE5FB-78D1-9627-7055-3CF8FBCD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501404"/>
            <a:ext cx="6344574" cy="34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55387A-62BE-F94D-F5F7-69A33CAACCB7}"/>
              </a:ext>
            </a:extLst>
          </p:cNvPr>
          <p:cNvSpPr/>
          <p:nvPr/>
        </p:nvSpPr>
        <p:spPr>
          <a:xfrm>
            <a:off x="5853854" y="2727785"/>
            <a:ext cx="966849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85687-CE8D-2D54-E73B-763AB714F63C}"/>
              </a:ext>
            </a:extLst>
          </p:cNvPr>
          <p:cNvSpPr txBox="1"/>
          <p:nvPr/>
        </p:nvSpPr>
        <p:spPr>
          <a:xfrm>
            <a:off x="653358" y="1181572"/>
            <a:ext cx="774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축삭</a:t>
            </a:r>
            <a:r>
              <a:rPr lang="ko-KR" altLang="en-US" sz="2800" b="1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말단</a:t>
            </a:r>
            <a:endParaRPr lang="en-US" altLang="ko-KR" sz="2800" b="1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뉴런의 </a:t>
            </a:r>
            <a:r>
              <a:rPr lang="ko-KR" altLang="en-US" sz="2200" b="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축삭이</a:t>
            </a:r>
            <a:r>
              <a:rPr lang="ko-KR" altLang="en-US" sz="2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끝나는 부분으로 시냅스를 형성</a:t>
            </a:r>
            <a:endParaRPr lang="en-US" altLang="ko-KR" sz="2200" b="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다음 뉴런의 수상돌기로 전달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C6FF3122-B008-C030-DABB-AFF44F9BF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80B579D0-2B05-45B2-8906-F4D58464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73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25B69660-4A8F-AFDC-DE3C-225AD672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21B00C6C-53F8-4A45-A30B-6EC2009A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9BF1BF-20D0-7BD7-81CA-035E7A02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501404"/>
            <a:ext cx="6344574" cy="341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0F4FB0-4871-7DE8-8D37-CA061C636A66}"/>
              </a:ext>
            </a:extLst>
          </p:cNvPr>
          <p:cNvSpPr txBox="1"/>
          <p:nvPr/>
        </p:nvSpPr>
        <p:spPr>
          <a:xfrm>
            <a:off x="653359" y="1181572"/>
            <a:ext cx="5657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뉴런</a:t>
            </a: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0FD0038A-94DE-ED9E-A6B5-05A00630A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0614" y="3667041"/>
            <a:ext cx="2244571" cy="2244571"/>
          </a:xfrm>
          <a:prstGeom prst="rect">
            <a:avLst/>
          </a:prstGeom>
        </p:spPr>
      </p:pic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6CB09685-B016-502E-A230-1A1EE52863D8}"/>
              </a:ext>
            </a:extLst>
          </p:cNvPr>
          <p:cNvSpPr/>
          <p:nvPr/>
        </p:nvSpPr>
        <p:spPr>
          <a:xfrm>
            <a:off x="7270781" y="1617163"/>
            <a:ext cx="4178269" cy="1768481"/>
          </a:xfrm>
          <a:prstGeom prst="cloudCallout">
            <a:avLst>
              <a:gd name="adj1" fmla="val -16800"/>
              <a:gd name="adj2" fmla="val 71248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이처럼 단순한 구조면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할 수 있지 않을까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608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65FFB-E779-0716-41E7-FECAD7BE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68" y="2111454"/>
            <a:ext cx="7096264" cy="3719126"/>
          </a:xfrm>
          <a:prstGeom prst="rect">
            <a:avLst/>
          </a:prstGeom>
        </p:spPr>
      </p:pic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F15DED-26AC-FC94-5F88-DD86A749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568" y="3682737"/>
            <a:ext cx="413619" cy="576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92010-2806-61CE-D5D8-33EF5C50A655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Perceptorn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00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65FFB-E779-0716-41E7-FECAD7BE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7" y="2288772"/>
            <a:ext cx="7096264" cy="3719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E267A-65CB-0EF2-F517-5AF304C27E22}"/>
              </a:ext>
            </a:extLst>
          </p:cNvPr>
          <p:cNvSpPr/>
          <p:nvPr/>
        </p:nvSpPr>
        <p:spPr>
          <a:xfrm>
            <a:off x="1120587" y="2976817"/>
            <a:ext cx="367553" cy="307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9A2CE-D4C8-E18F-01C4-698C5CA1F28D}"/>
              </a:ext>
            </a:extLst>
          </p:cNvPr>
          <p:cNvSpPr/>
          <p:nvPr/>
        </p:nvSpPr>
        <p:spPr>
          <a:xfrm>
            <a:off x="2217205" y="2827753"/>
            <a:ext cx="606677" cy="596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F3161-F62D-637A-28D4-4699F3FE1E5F}"/>
              </a:ext>
            </a:extLst>
          </p:cNvPr>
          <p:cNvSpPr txBox="1"/>
          <p:nvPr/>
        </p:nvSpPr>
        <p:spPr>
          <a:xfrm>
            <a:off x="7766221" y="3003170"/>
            <a:ext cx="4311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들어오는 값과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(weight)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곱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</a:p>
        </p:txBody>
      </p:sp>
      <p:sp>
        <p:nvSpPr>
          <p:cNvPr id="6" name="십자형 5">
            <a:extLst>
              <a:ext uri="{FF2B5EF4-FFF2-40B4-BE49-F238E27FC236}">
                <a16:creationId xmlns:a16="http://schemas.microsoft.com/office/drawing/2014/main" id="{A9E3F429-4D82-9E55-A5C0-D141968B8199}"/>
              </a:ext>
            </a:extLst>
          </p:cNvPr>
          <p:cNvSpPr/>
          <p:nvPr/>
        </p:nvSpPr>
        <p:spPr>
          <a:xfrm rot="2700000">
            <a:off x="1747028" y="3020577"/>
            <a:ext cx="211290" cy="211290"/>
          </a:xfrm>
          <a:prstGeom prst="plus">
            <a:avLst>
              <a:gd name="adj" fmla="val 372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414A75-8018-8382-D768-FA03E14B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80" y="3866279"/>
            <a:ext cx="413619" cy="576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D07935-05C3-B64B-0349-FECAE27D989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Perceptorn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030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65FFB-E779-0716-41E7-FECAD7BE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7" y="2288772"/>
            <a:ext cx="7096264" cy="37191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9A2CE-D4C8-E18F-01C4-698C5CA1F28D}"/>
              </a:ext>
            </a:extLst>
          </p:cNvPr>
          <p:cNvSpPr/>
          <p:nvPr/>
        </p:nvSpPr>
        <p:spPr>
          <a:xfrm>
            <a:off x="3638307" y="3706293"/>
            <a:ext cx="879905" cy="883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29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48B47-5C42-6B0A-911E-93151ABCE31D}"/>
                  </a:ext>
                </a:extLst>
              </p:cNvPr>
              <p:cNvSpPr txBox="1"/>
              <p:nvPr/>
            </p:nvSpPr>
            <p:spPr>
              <a:xfrm>
                <a:off x="7486562" y="2572264"/>
                <a:ext cx="4591374" cy="2268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200" i="1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앞에서 진행한 </a:t>
                </a:r>
                <a:r>
                  <a:rPr lang="ko-KR" altLang="en-US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곱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들과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추가로 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bios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값을 모두 </a:t>
                </a:r>
                <a:r>
                  <a:rPr lang="ko-KR" altLang="en-US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합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함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dirty="0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(</m:t>
                              </m:r>
                              <m: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200" i="1" dirty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200" i="1" dirty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2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+</m:t>
                      </m:r>
                      <m:sSub>
                        <m:sSubPr>
                          <m:ctrlPr>
                            <a:rPr lang="en-US" altLang="ko-KR" sz="2200" i="1" dirty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b="0" i="1" dirty="0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200" i="1" dirty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200" b="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2200" i="1" dirty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 </m:t>
                      </m:r>
                      <m:r>
                        <a:rPr lang="en-US" altLang="ko-KR" sz="220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…</m:t>
                      </m:r>
                      <m:sSub>
                        <m:sSubPr>
                          <m:ctrlPr>
                            <a:rPr lang="en-US" altLang="ko-KR" sz="2200" i="1" dirty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200" b="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 dirty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b="0" i="1" dirty="0" smtClean="0">
                                  <a:latin typeface="Cambria Math" panose="02040503050406030204" pitchFamily="18" charset="0"/>
                                  <a:ea typeface="나눔스퀘어 Bold" panose="020B0600000101010101" pitchFamily="50" charset="-127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2200" i="1" dirty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200" b="0" i="1" dirty="0" smtClean="0">
                              <a:latin typeface="Cambria Math" panose="02040503050406030204" pitchFamily="18" charset="0"/>
                              <a:ea typeface="나눔스퀘어 Bold" panose="020B0600000101010101" pitchFamily="50" charset="-127"/>
                            </a:rPr>
                            <m:t>𝑛</m:t>
                          </m:r>
                        </m:sub>
                      </m:sSub>
                      <m:r>
                        <a:rPr lang="en-US" altLang="ko-KR" sz="2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+</m:t>
                      </m:r>
                      <m:r>
                        <a:rPr lang="en-US" altLang="ko-KR" sz="2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𝑏</m:t>
                      </m:r>
                      <m:r>
                        <a:rPr lang="en-US" altLang="ko-KR" sz="2200" b="0" i="1" dirty="0" smtClean="0">
                          <a:latin typeface="Cambria Math" panose="02040503050406030204" pitchFamily="18" charset="0"/>
                          <a:ea typeface="나눔스퀘어 Bold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48B47-5C42-6B0A-911E-93151ABCE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562" y="2572264"/>
                <a:ext cx="4591374" cy="2268057"/>
              </a:xfrm>
              <a:prstGeom prst="rect">
                <a:avLst/>
              </a:prstGeom>
              <a:blipFill>
                <a:blip r:embed="rId4"/>
                <a:stretch>
                  <a:fillRect l="-1726" b="-2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C15197A-7825-FD5B-E2EB-6DDD9F91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80" y="3866279"/>
            <a:ext cx="413619" cy="576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695D0-196E-D9C4-33B8-BBDAFB89ACB6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Perceptorn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12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Part.1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16487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28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65FFB-E779-0716-41E7-FECAD7BE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7" y="2288772"/>
            <a:ext cx="7096264" cy="371912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9A2CE-D4C8-E18F-01C4-698C5CA1F28D}"/>
              </a:ext>
            </a:extLst>
          </p:cNvPr>
          <p:cNvSpPr/>
          <p:nvPr/>
        </p:nvSpPr>
        <p:spPr>
          <a:xfrm>
            <a:off x="5305742" y="3706291"/>
            <a:ext cx="879905" cy="883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322AE-3707-3FD4-2DEA-C63161DE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980" y="3866279"/>
            <a:ext cx="413619" cy="576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4F6B6-A63D-8F1C-4D2B-B61FD50F33D1}"/>
              </a:ext>
            </a:extLst>
          </p:cNvPr>
          <p:cNvSpPr txBox="1"/>
          <p:nvPr/>
        </p:nvSpPr>
        <p:spPr>
          <a:xfrm>
            <a:off x="7124578" y="2478888"/>
            <a:ext cx="47890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활성 함수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(activation function)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 과정에서 진행한 합산을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함수에 대입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만족하는 값을 출력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1E47A30-2E87-F7A3-8FAF-5B2D9915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92" y="4745328"/>
            <a:ext cx="2573910" cy="15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CB8257-7602-3440-B81D-84B631120A0A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Perceptorn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95886F-8364-682A-0AC5-B9F0762EA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602" y="4938559"/>
            <a:ext cx="2938223" cy="9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EEA2EB74-01AD-0730-4456-94AED7C5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27">
            <a:extLst>
              <a:ext uri="{FF2B5EF4-FFF2-40B4-BE49-F238E27FC236}">
                <a16:creationId xmlns:a16="http://schemas.microsoft.com/office/drawing/2014/main" id="{0776E34B-E4C9-4926-BD46-40F9A18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6242-FBB2-864F-C09B-96400C3C8457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A6F891-CA95-B445-911B-272B6882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17" y="1950402"/>
            <a:ext cx="8390966" cy="43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7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7A693-083C-FFF8-0451-BCC47E916F41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7ED5F-45AF-5ED8-E584-F5C8669DE714}"/>
              </a:ext>
            </a:extLst>
          </p:cNvPr>
          <p:cNvSpPr txBox="1"/>
          <p:nvPr/>
        </p:nvSpPr>
        <p:spPr>
          <a:xfrm>
            <a:off x="824983" y="2361286"/>
            <a:ext cx="10542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입력층과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출력층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은닉층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(Hidden layer)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추가하여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XOR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해결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D8173B6-BBDD-2868-9D09-0803365A2577}"/>
              </a:ext>
            </a:extLst>
          </p:cNvPr>
          <p:cNvGrpSpPr/>
          <p:nvPr/>
        </p:nvGrpSpPr>
        <p:grpSpPr>
          <a:xfrm>
            <a:off x="824983" y="3428999"/>
            <a:ext cx="10542034" cy="1474368"/>
            <a:chOff x="824983" y="3428999"/>
            <a:chExt cx="10542034" cy="14743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D23E7D6-7DC5-5854-B247-44E25A9FB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983" y="3429000"/>
              <a:ext cx="3032641" cy="147436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38306AD-4927-D41C-C19C-9215314E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9679" y="3428999"/>
              <a:ext cx="3032641" cy="147436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0B5B002-8D76-4BF7-0662-772652FD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4376" y="3428999"/>
              <a:ext cx="3032641" cy="1474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AF9AA37-A2EC-44A6-F151-965EE3F3B3FB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AF9AA37-A2EC-44A6-F151-965EE3F3B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725" r="-3922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39D4BC6-C2B4-8795-E6F1-9FDD87EF4797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39D4BC6-C2B4-8795-E6F1-9FDD87EF4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000" r="-2000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310626D-7B1D-4D33-B7A4-0B8DE0AC0F5D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310626D-7B1D-4D33-B7A4-0B8DE0AC0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25" r="-1961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3C4AAB-A83C-F458-E194-9AEE4595A3CB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3C4AAB-A83C-F458-E194-9AEE4595A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444" r="-44444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8E83523-3827-FA8B-3D4D-12FCC91F183C}"/>
                    </a:ext>
                  </a:extLst>
                </p:cNvPr>
                <p:cNvSpPr txBox="1"/>
                <p:nvPr/>
              </p:nvSpPr>
              <p:spPr>
                <a:xfrm>
                  <a:off x="1906295" y="3994765"/>
                  <a:ext cx="919482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8E83523-3827-FA8B-3D4D-12FCC91F1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295" y="3994765"/>
                  <a:ext cx="919482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7285" r="-7285" b="-252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4A65A5-79C1-32E6-2003-5D9D69877A3F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4A65A5-79C1-32E6-2003-5D9D69877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7534" r="-8219" b="-252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992BB4-E6D7-BA8A-EC96-2F6243F88E48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992BB4-E6D7-BA8A-EC96-2F6243F88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5917" r="-7101" b="-252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9407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7A693-083C-FFF8-0451-BCC47E916F41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7ED5F-45AF-5ED8-E584-F5C8669DE714}"/>
              </a:ext>
            </a:extLst>
          </p:cNvPr>
          <p:cNvSpPr txBox="1"/>
          <p:nvPr/>
        </p:nvSpPr>
        <p:spPr>
          <a:xfrm>
            <a:off x="824982" y="2107707"/>
            <a:ext cx="10542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시그모이드란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D8173B6-BBDD-2868-9D09-0803365A2577}"/>
              </a:ext>
            </a:extLst>
          </p:cNvPr>
          <p:cNvGrpSpPr/>
          <p:nvPr/>
        </p:nvGrpSpPr>
        <p:grpSpPr>
          <a:xfrm>
            <a:off x="824983" y="3428999"/>
            <a:ext cx="10542034" cy="1474368"/>
            <a:chOff x="824983" y="3428999"/>
            <a:chExt cx="10542034" cy="147436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D23E7D6-7DC5-5854-B247-44E25A9FB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983" y="3429000"/>
              <a:ext cx="3032641" cy="147436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38306AD-4927-D41C-C19C-9215314E8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9679" y="3428999"/>
              <a:ext cx="3032641" cy="147436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0B5B002-8D76-4BF7-0662-772652FD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4376" y="3428999"/>
              <a:ext cx="3032641" cy="1474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AF9AA37-A2EC-44A6-F151-965EE3F3B3FB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AF9AA37-A2EC-44A6-F151-965EE3F3B3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725" r="-3922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39D4BC6-C2B4-8795-E6F1-9FDD87EF4797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39D4BC6-C2B4-8795-E6F1-9FDD87EF4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00" r="-2000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310626D-7B1D-4D33-B7A4-0B8DE0AC0F5D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310626D-7B1D-4D33-B7A4-0B8DE0AC0F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725" r="-1961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3C4AAB-A83C-F458-E194-9AEE4595A3CB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73C4AAB-A83C-F458-E194-9AEE4595A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44" r="-44444" b="-3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8E83523-3827-FA8B-3D4D-12FCC91F183C}"/>
                    </a:ext>
                  </a:extLst>
                </p:cNvPr>
                <p:cNvSpPr txBox="1"/>
                <p:nvPr/>
              </p:nvSpPr>
              <p:spPr>
                <a:xfrm>
                  <a:off x="1906295" y="3994765"/>
                  <a:ext cx="919482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8E83523-3827-FA8B-3D4D-12FCC91F1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295" y="3994765"/>
                  <a:ext cx="919482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7285" r="-7285" b="-252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4A65A5-79C1-32E6-2003-5D9D69877A3F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94A65A5-79C1-32E6-2003-5D9D69877A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7534" r="-8219" b="-252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992BB4-E6D7-BA8A-EC96-2F6243F88E48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1992BB4-E6D7-BA8A-EC96-2F6243F88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5917" r="-7101" b="-252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7064EF-DAC4-9303-405C-BB46D72BEEA4}"/>
              </a:ext>
            </a:extLst>
          </p:cNvPr>
          <p:cNvSpPr/>
          <p:nvPr/>
        </p:nvSpPr>
        <p:spPr>
          <a:xfrm>
            <a:off x="2912813" y="3917163"/>
            <a:ext cx="523875" cy="308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27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41ABE-FC1A-FED9-E5AE-55CCCE43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224968"/>
            <a:ext cx="6197967" cy="378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D3D8CB5A-CFEE-8508-D8C6-36BE4004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5D28A0-48BA-4B65-B156-66CFA52BCD3E}"/>
              </a:ext>
            </a:extLst>
          </p:cNvPr>
          <p:cNvSpPr txBox="1"/>
          <p:nvPr/>
        </p:nvSpPr>
        <p:spPr>
          <a:xfrm>
            <a:off x="7097118" y="3342685"/>
            <a:ext cx="405497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(Sigmoid)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모든 실수 입력 값을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크고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작은 미분 가능한 수로 변환하는 특징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반환 값은 확률형태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(0~1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 값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이기 때문에 결과를 확률로 해석할 때 유용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B2DE3B-B597-4327-BBAC-C670425C8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118" y="1982850"/>
            <a:ext cx="3499762" cy="1102665"/>
          </a:xfrm>
          <a:prstGeom prst="rect">
            <a:avLst/>
          </a:prstGeom>
        </p:spPr>
      </p:pic>
      <p:sp>
        <p:nvSpPr>
          <p:cNvPr id="25" name="슬라이드 번호 개체 틀 27">
            <a:extLst>
              <a:ext uri="{FF2B5EF4-FFF2-40B4-BE49-F238E27FC236}">
                <a16:creationId xmlns:a16="http://schemas.microsoft.com/office/drawing/2014/main" id="{29996A2A-3E6A-45C7-84AD-271777EF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D5218-C7E4-B00E-2665-71FC38D60BF7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986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35E853-B610-97FF-470B-6DDC03B17B59}"/>
              </a:ext>
            </a:extLst>
          </p:cNvPr>
          <p:cNvSpPr/>
          <p:nvPr/>
        </p:nvSpPr>
        <p:spPr>
          <a:xfrm>
            <a:off x="669957" y="3634595"/>
            <a:ext cx="5079122" cy="250125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35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E6A83B-5AFD-7B2A-CBF0-E4D46B42589F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C7A351-C335-921F-3DBB-DD1C081B8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E9E413-E2BF-FC67-2B0F-E9952950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A279236-0730-E9C6-A687-EB2543CD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CD7C39A-8D46-A82E-CE01-D42DE813B44A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CD7C39A-8D46-A82E-CE01-D42DE813B4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0DAA7E-29D4-F996-CF1D-092F7DFF04AE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30DAA7E-29D4-F996-CF1D-092F7DFF0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5E7A44-D0AA-6E7E-7658-9F9DE63B3FD3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C5E7A44-D0AA-6E7E-7658-9F9DE63B3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BCCC4D-05AE-46FA-5AB6-71EC8B5ED592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BCCC4D-05AE-46FA-5AB6-71EC8B5ED5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7E3E09-EE0D-30D6-DFDF-502C1F8A8EA1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C7E3E09-EE0D-30D6-DFDF-502C1F8A8E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3360B6-87E5-D548-D350-6BE64583862B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3360B6-87E5-D548-D350-6BE645838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EE6933-2366-A7F3-BC40-F7941D0E7DC4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BEE6933-2366-A7F3-BC40-F7941D0E7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3B5C85F-6036-59B7-2C84-6001CA73920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5472186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5472186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1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FF709E-27F2-3097-486B-F5196870C4AB}"/>
                  </a:ext>
                </a:extLst>
              </p:cNvPr>
              <p:cNvSpPr txBox="1"/>
              <p:nvPr/>
            </p:nvSpPr>
            <p:spPr>
              <a:xfrm>
                <a:off x="878997" y="3847111"/>
                <a:ext cx="507912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경우</a:t>
                </a:r>
                <a:r>
                  <a:rPr lang="en-US" altLang="ko-KR" sz="2400" dirty="0"/>
                  <a:t>, (s = sigmoid)</a:t>
                </a:r>
              </a:p>
              <a:p>
                <a:pPr algn="ctr"/>
                <a:endParaRPr lang="en-US" altLang="ko-KR" sz="2400" dirty="0"/>
              </a:p>
              <a:p>
                <a:pPr algn="ctr"/>
                <a:r>
                  <a:rPr lang="en-US" altLang="ko-KR" sz="2400" dirty="0"/>
                  <a:t>(0 * 5) + (0 * 5) + (-8) = -8</a:t>
                </a:r>
              </a:p>
              <a:p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FF709E-27F2-3097-486B-F5196870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7" y="3847111"/>
                <a:ext cx="5079122" cy="1938992"/>
              </a:xfrm>
              <a:prstGeom prst="rect">
                <a:avLst/>
              </a:prstGeom>
              <a:blipFill>
                <a:blip r:embed="rId12"/>
                <a:stretch>
                  <a:fillRect t="-2516" b="-2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4839A1-4FF1-641C-D68F-02F20B0C53E5}"/>
              </a:ext>
            </a:extLst>
          </p:cNvPr>
          <p:cNvSpPr/>
          <p:nvPr/>
        </p:nvSpPr>
        <p:spPr>
          <a:xfrm>
            <a:off x="783771" y="1893005"/>
            <a:ext cx="3153747" cy="1474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29B50-D368-997D-0C72-D271A51551CF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A29B50-D368-997D-0C72-D271A5155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3335B-4504-3092-03F8-25F3A262A164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53335B-4504-3092-03F8-25F3A262A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4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266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832B993-B83F-5CD5-6FA9-6CDD9145853C}"/>
              </a:ext>
            </a:extLst>
          </p:cNvPr>
          <p:cNvSpPr/>
          <p:nvPr/>
        </p:nvSpPr>
        <p:spPr>
          <a:xfrm>
            <a:off x="669957" y="3634595"/>
            <a:ext cx="5079122" cy="250125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436F1-AA15-B02D-DFF5-57C35C2E6409}"/>
                  </a:ext>
                </a:extLst>
              </p:cNvPr>
              <p:cNvSpPr txBox="1"/>
              <p:nvPr/>
            </p:nvSpPr>
            <p:spPr>
              <a:xfrm>
                <a:off x="878997" y="3847111"/>
                <a:ext cx="507912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경우</a:t>
                </a:r>
                <a:endParaRPr lang="en-US" altLang="ko-KR" sz="2400" dirty="0"/>
              </a:p>
              <a:p>
                <a:endParaRPr lang="en-US" altLang="ko-KR" sz="2400" dirty="0"/>
              </a:p>
              <a:p>
                <a:pPr algn="ctr"/>
                <a:r>
                  <a:rPr lang="en-US" altLang="ko-KR" sz="2400" dirty="0"/>
                  <a:t>(0 * -7) + (0 * -7) + (3) = 3</a:t>
                </a:r>
              </a:p>
              <a:p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2436F1-AA15-B02D-DFF5-57C35C2E6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7" y="3847111"/>
                <a:ext cx="5079122" cy="1938992"/>
              </a:xfrm>
              <a:prstGeom prst="rect">
                <a:avLst/>
              </a:prstGeom>
              <a:blipFill>
                <a:blip r:embed="rId2"/>
                <a:stretch>
                  <a:fillRect t="-2516" b="-2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5C85F-6036-59B7-2C84-6001CA73920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723276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1723276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A2554B3A-1826-9666-3539-34B540C5824D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E1A6948-9AEC-900A-3584-EAFD35E7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D97C1CF-55DA-A95B-1FDF-813395C0A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C9651BC-2B08-091F-E7C3-33E9E34F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9F036A-5DA7-A02B-161F-00790968EB87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9F036A-5DA7-A02B-161F-00790968EB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09C7E2-FD4E-DB5E-9D3F-D94DC25C0311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09C7E2-FD4E-DB5E-9D3F-D94DC25C0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E5B644F-DC6C-718E-F811-2FA93F2A413E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E5B644F-DC6C-718E-F811-2FA93F2A4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431441-0060-0FB8-9B5F-8E39785112F0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9431441-0060-0FB8-9B5F-8E3978511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97FFDC-BAD1-D196-4AE2-287420599B1D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197FFDC-BAD1-D196-4AE2-287420599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767491-61B7-F5E4-8EA2-6B9EC91E1261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9767491-61B7-F5E4-8EA2-6B9EC91E12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1CC0CCE-1C62-B93B-F1FB-99D73EF5986D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1CC0CCE-1C62-B93B-F1FB-99D73EF59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A170AD-43B5-7879-D6B0-C385E15999A9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A170AD-43B5-7879-D6B0-C385E159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196D37-F743-19EE-896B-58A3CAD47DC1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C196D37-F743-19EE-896B-58A3CAD47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4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A9FE59-A95F-3143-83E8-0C3FB711A53C}"/>
              </a:ext>
            </a:extLst>
          </p:cNvPr>
          <p:cNvSpPr/>
          <p:nvPr/>
        </p:nvSpPr>
        <p:spPr>
          <a:xfrm>
            <a:off x="4366728" y="1762156"/>
            <a:ext cx="3498764" cy="1666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298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318033-D3D3-BD90-52A2-BADFD7C20382}"/>
              </a:ext>
            </a:extLst>
          </p:cNvPr>
          <p:cNvSpPr/>
          <p:nvPr/>
        </p:nvSpPr>
        <p:spPr>
          <a:xfrm>
            <a:off x="669957" y="3634595"/>
            <a:ext cx="5079122" cy="250125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5C85F-6036-59B7-2C84-6001CA73920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2940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2940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F4D7BA-F85A-05C9-A961-5D31AE49B3F0}"/>
                  </a:ext>
                </a:extLst>
              </p:cNvPr>
              <p:cNvSpPr txBox="1"/>
              <p:nvPr/>
            </p:nvSpPr>
            <p:spPr>
              <a:xfrm>
                <a:off x="878997" y="3847111"/>
                <a:ext cx="507912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경우</a:t>
                </a:r>
                <a:endParaRPr lang="en-US" altLang="ko-KR" sz="2400" dirty="0"/>
              </a:p>
              <a:p>
                <a:pPr algn="ctr"/>
                <a:endParaRPr lang="en-US" altLang="ko-KR" sz="2400" dirty="0"/>
              </a:p>
              <a:p>
                <a:pPr algn="ctr"/>
                <a:r>
                  <a:rPr lang="en-US" altLang="ko-KR" sz="2400" dirty="0"/>
                  <a:t>(0 * -11) + (0 * -11) + (6) = 6</a:t>
                </a:r>
              </a:p>
              <a:p>
                <a:endParaRPr lang="en-US" altLang="ko-K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F4D7BA-F85A-05C9-A961-5D31AE49B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7" y="3847111"/>
                <a:ext cx="5079122" cy="1938992"/>
              </a:xfrm>
              <a:prstGeom prst="rect">
                <a:avLst/>
              </a:prstGeom>
              <a:blipFill>
                <a:blip r:embed="rId4"/>
                <a:stretch>
                  <a:fillRect t="-2516" b="-2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F3FB9B-DB2C-2A4F-A23C-E530C2926D64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505BA31-412E-CD0D-B727-11F1D2B5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8D7EF68-5512-7C2B-C547-C5DCD51D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868E3CB-6CCE-2EFE-487C-86BE67362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70D00A-5012-AA78-A092-FB750E7EB9F7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470D00A-5012-AA78-A092-FB750E7EB9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6000CCC-017B-DAAE-5B32-799B60476D59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6000CCC-017B-DAAE-5B32-799B60476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AF7B8C-83E1-96E0-87B5-191D15FE05A3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AAF7B8C-83E1-96E0-87B5-191D15FE05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6679A3-20D1-07A0-432D-6B0D60F1C88C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6679A3-20D1-07A0-432D-6B0D60F1C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06AB13-9F9B-422E-FA57-94ED882A81C9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D06AB13-9F9B-422E-FA57-94ED882A8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10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C4E418E-5587-E520-9F42-11AB5CD96623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C4E418E-5587-E520-9F42-11AB5CD96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95C25A6-0713-D472-30E4-1CBA3318DB2D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95C25A6-0713-D472-30E4-1CBA3318D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FCD951-7E58-4709-7885-37DE7159E4DF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FCD951-7E58-4709-7885-37DE7159E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A091C-768D-9120-C91A-C620F0B7C850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55A091C-768D-9120-C91A-C620F0B7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4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9A2B19-8941-9637-8348-CBE1AA4631FE}"/>
              </a:ext>
            </a:extLst>
          </p:cNvPr>
          <p:cNvSpPr/>
          <p:nvPr/>
        </p:nvSpPr>
        <p:spPr>
          <a:xfrm>
            <a:off x="8033998" y="1818198"/>
            <a:ext cx="3647344" cy="167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70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5C85F-6036-59B7-2C84-6001CA73920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660281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표 17">
                <a:extLst>
                  <a:ext uri="{FF2B5EF4-FFF2-40B4-BE49-F238E27FC236}">
                    <a16:creationId xmlns:a16="http://schemas.microsoft.com/office/drawing/2014/main" id="{12BAF286-06BB-F1D7-ADDF-DF67CBCA32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4660281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FEF9E6-9F5B-1B74-DE7F-8C9B433586DB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5860082-ECBB-6F0C-33CD-EAC11F204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DE25892-BE37-D575-424F-BC4B1A3E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4689907-9280-74EB-FED2-40201B474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E3F9A0-D2D4-A8CE-27AD-7AA5B3F58E91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1E3F9A0-D2D4-A8CE-27AD-7AA5B3F58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3B3832-A583-D9F0-035B-92987B8EF067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3B3832-A583-D9F0-035B-92987B8EF0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7D58DF3-9CAB-D84C-FB10-8802A8A9CD28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7D58DF3-9CAB-D84C-FB10-8802A8A9C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1C0A03-9458-D8EB-629A-16846ED65236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1C0A03-9458-D8EB-629A-16846ED65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4C7EC30-D809-CB6C-382A-9E0A7A40437E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4C7EC30-D809-CB6C-382A-9E0A7A404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47E9483-4CCC-7D05-C1D3-4E347C471E9B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47E9483-4CCC-7D05-C1D3-4E347C471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3CFE67A-BC98-D343-B7F0-E90A3ADCED8F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3CFE67A-BC98-D343-B7F0-E90A3ADCE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19706A-20D4-B86A-DD8C-769C937E3C8C}"/>
              </a:ext>
            </a:extLst>
          </p:cNvPr>
          <p:cNvSpPr/>
          <p:nvPr/>
        </p:nvSpPr>
        <p:spPr>
          <a:xfrm>
            <a:off x="783771" y="1893005"/>
            <a:ext cx="3153747" cy="1474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34079-8415-9A6D-0D15-F0E789B51441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DE34079-8415-9A6D-0D15-F0E789B51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2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64A3BB-F1EA-5EFF-BFA2-056DBB8A3C9B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64A3BB-F1EA-5EFF-BFA2-056DBB8A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773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5C85F-6036-59B7-2C84-6001CA73920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350E7625-8A74-B874-7AC6-DE682CC57A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558922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>
                <a:extLst>
                  <a:ext uri="{FF2B5EF4-FFF2-40B4-BE49-F238E27FC236}">
                    <a16:creationId xmlns:a16="http://schemas.microsoft.com/office/drawing/2014/main" id="{350E7625-8A74-B874-7AC6-DE682CC57A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558922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AC6B01-3C6E-0E6A-2121-F12A759D7482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4D9CEF8-DECC-555A-9C99-929F118C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DFE40CA-4B07-7C94-11B8-BEC6AFC1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5924DCE-F773-E910-F162-49064E8A3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C0522-FF78-C598-7E50-C1871FB04BBA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37C0522-FF78-C598-7E50-C1871FB04B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8052EBF-E245-92CF-566F-B33BC495EC3A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8052EBF-E245-92CF-566F-B33BC495E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6C59101-2064-A54E-5356-DB9DE08895F4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6C59101-2064-A54E-5356-DB9DE0889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938294-6EF3-2693-369E-4183043ECA10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0938294-6EF3-2693-369E-4183043ECA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BA1951-3B58-DC1D-C818-D7D426EF6204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EBA1951-3B58-DC1D-C818-D7D426EF62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063A06-C2AD-02E7-08AF-0E8D1C22AAA7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063A06-C2AD-02E7-08AF-0E8D1C22A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184FD4-8C2B-FAF5-AC4A-552EBE200C90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7184FD4-8C2B-FAF5-AC4A-552EBE200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A6E2E56-70A3-E72D-0937-851B795798A8}"/>
              </a:ext>
            </a:extLst>
          </p:cNvPr>
          <p:cNvSpPr/>
          <p:nvPr/>
        </p:nvSpPr>
        <p:spPr>
          <a:xfrm>
            <a:off x="4366728" y="1762156"/>
            <a:ext cx="3498764" cy="1666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1CC0BE-7EF3-9D65-21DB-AAFB14E7EA05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81CC0BE-7EF3-9D65-21DB-AAFB14E7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2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073568-A421-8174-6CE1-1F5429E747E7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073568-A421-8174-6CE1-1F5429E74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44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27">
            <a:extLst>
              <a:ext uri="{FF2B5EF4-FFF2-40B4-BE49-F238E27FC236}">
                <a16:creationId xmlns:a16="http://schemas.microsoft.com/office/drawing/2014/main" id="{54A4781A-6572-157A-7AEC-C6F380A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28" y="6316314"/>
            <a:ext cx="353005" cy="365125"/>
          </a:xfrm>
        </p:spPr>
        <p:txBody>
          <a:bodyPr/>
          <a:lstStyle/>
          <a:p>
            <a:fld id="{B4D24981-4D4B-4736-88EF-0AF8ABDFB2D2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492A2C8B-C3A5-5782-98F7-E7363D2D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8" y="1039579"/>
            <a:ext cx="7755586" cy="536434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4E833D-EC26-42B0-B9D4-34D135AA44D9}"/>
              </a:ext>
            </a:extLst>
          </p:cNvPr>
          <p:cNvSpPr/>
          <p:nvPr/>
        </p:nvSpPr>
        <p:spPr>
          <a:xfrm>
            <a:off x="1502229" y="4348069"/>
            <a:ext cx="1763485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6FF461-3ADA-A639-3FCF-286AF88F8C38}"/>
              </a:ext>
            </a:extLst>
          </p:cNvPr>
          <p:cNvSpPr/>
          <p:nvPr/>
        </p:nvSpPr>
        <p:spPr>
          <a:xfrm>
            <a:off x="8733938" y="2583417"/>
            <a:ext cx="2975201" cy="1362270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용어의 탄생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6488FDE-4E00-BB83-B0FC-D2D2FA033C4C}"/>
              </a:ext>
            </a:extLst>
          </p:cNvPr>
          <p:cNvSpPr/>
          <p:nvPr/>
        </p:nvSpPr>
        <p:spPr>
          <a:xfrm>
            <a:off x="8761929" y="4637319"/>
            <a:ext cx="2975201" cy="1362270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제안</a:t>
            </a:r>
          </a:p>
        </p:txBody>
      </p:sp>
      <p:pic>
        <p:nvPicPr>
          <p:cNvPr id="1026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D62B4B9B-081D-E477-850E-E46A69E12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796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B5C85F-6036-59B7-2C84-6001CA73920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D51E8C3B-F84A-2EFF-13B9-E1AD40C35B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2514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D51E8C3B-F84A-2EFF-13B9-E1AD40C35B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4992514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D486BE79-88DC-EDEF-3757-00647113DA2E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96E9C0C-A071-241B-4831-51CEDF34D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1444E42-8A8A-576E-1E43-D7BF50D9B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E3AAD3C-1D5A-13B8-2317-2475765B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D92917D-ABB0-801B-D913-FA78C49EF441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D92917D-ABB0-801B-D913-FA78C49EF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BEDCEBB-9A1A-9950-9481-A3C3EF26F645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BEDCEBB-9A1A-9950-9481-A3C3EF26F6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87AD1D-313B-3383-8115-1FDD671E2D44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87AD1D-313B-3383-8115-1FDD671E2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5E79BE8-BA36-9CBC-E386-ECD3193413DA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5E79BE8-BA36-9CBC-E386-ECD319341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5B884F-34D8-8696-6646-1C5F48DB7D06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5B884F-34D8-8696-6646-1C5F48DB7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18A0B6D-87D0-07B4-B0F2-FD13191A267C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18A0B6D-87D0-07B4-B0F2-FD13191A2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CE1733-6EFD-480F-DFE1-A0B3FD24A853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ECE1733-6EFD-480F-DFE1-A0B3FD24A8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040A49-D3AB-26EB-0CB8-580C83D509F7}"/>
              </a:ext>
            </a:extLst>
          </p:cNvPr>
          <p:cNvSpPr/>
          <p:nvPr/>
        </p:nvSpPr>
        <p:spPr>
          <a:xfrm>
            <a:off x="8033998" y="1818198"/>
            <a:ext cx="3647344" cy="1677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DAA0D3-5B77-5D79-EB45-39137D5FAB16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FDAA0D3-5B77-5D79-EB45-39137D5FA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2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A09D1C-67DF-B5EE-6395-EBB2EFE820CE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A09D1C-67DF-B5EE-6395-EBB2EFE82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8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4AE2B077-219E-2025-AED6-56BA8312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C1CC1D8E-4E47-4515-9525-F18EC4FB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79ABE670-1704-4374-57B2-7F9B6AC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283865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79ABE670-1704-4374-57B2-7F9B6AC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283865"/>
                  </p:ext>
                </p:extLst>
              </p:nvPr>
            </p:nvGraphicFramePr>
            <p:xfrm>
              <a:off x="6583679" y="4119245"/>
              <a:ext cx="5016978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185694153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4048495242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y2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98551" t="-8197" r="-1028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FD8BB2C-85A5-B058-98E0-EA18FE053562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485D9-3A77-8450-82F9-80A685198996}"/>
              </a:ext>
            </a:extLst>
          </p:cNvPr>
          <p:cNvSpPr txBox="1"/>
          <p:nvPr/>
        </p:nvSpPr>
        <p:spPr>
          <a:xfrm>
            <a:off x="738046" y="4221261"/>
            <a:ext cx="53999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구현한 모델과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같은 결과를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도출한다는 것을 확인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해결하지 못한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XOR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638D77-86B2-B43E-DA98-1A66F884A400}"/>
              </a:ext>
            </a:extLst>
          </p:cNvPr>
          <p:cNvGrpSpPr/>
          <p:nvPr/>
        </p:nvGrpSpPr>
        <p:grpSpPr>
          <a:xfrm>
            <a:off x="643662" y="1740547"/>
            <a:ext cx="11120396" cy="1860422"/>
            <a:chOff x="643662" y="3235972"/>
            <a:chExt cx="11120396" cy="18604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BB1BE59-9D9A-2C87-52FF-808A96F4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662" y="3340849"/>
              <a:ext cx="3395284" cy="165067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51C7652-3F9F-9705-C620-C67E287B7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636" y="3235972"/>
              <a:ext cx="3826728" cy="1860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C3BF262-CAA2-911E-AC56-A2C5762FD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336" y="3235972"/>
              <a:ext cx="3826722" cy="18604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9CC9735-023E-27D4-AD95-84047C42FBF3}"/>
                    </a:ext>
                  </a:extLst>
                </p:cNvPr>
                <p:cNvSpPr txBox="1"/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9CC9735-023E-27D4-AD95-84047C42F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712" y="4081462"/>
                  <a:ext cx="3119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725" r="-3922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0ADC27B-DDBD-4300-6FA0-0D5504B53CAC}"/>
                    </a:ext>
                  </a:extLst>
                </p:cNvPr>
                <p:cNvSpPr txBox="1"/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0ADC27B-DDBD-4300-6FA0-0D5504B53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3917163"/>
                  <a:ext cx="30662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00" r="-2000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18D3E6-084A-874D-2815-DA86B16A32AE}"/>
                    </a:ext>
                  </a:extLst>
                </p:cNvPr>
                <p:cNvSpPr txBox="1"/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18D3E6-084A-874D-2815-DA86B16A3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487" y="4271764"/>
                  <a:ext cx="3119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725" r="-1961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9729EE-DE38-061A-CD32-ED03D186B53F}"/>
                    </a:ext>
                  </a:extLst>
                </p:cNvPr>
                <p:cNvSpPr txBox="1"/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9729EE-DE38-061A-CD32-ED03D186B5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779" y="4081461"/>
                  <a:ext cx="21557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444" r="-44444" b="-2826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30F9DF-207C-C9C9-624D-FA1C86E20970}"/>
                    </a:ext>
                  </a:extLst>
                </p:cNvPr>
                <p:cNvSpPr txBox="1"/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30F9DF-207C-C9C9-624D-FA1C86E20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116" y="3856265"/>
                  <a:ext cx="883558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6897" r="-12414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CAD145-6DBA-3DB3-83A3-57D3C470E577}"/>
                    </a:ext>
                  </a:extLst>
                </p:cNvPr>
                <p:cNvSpPr txBox="1"/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8CAD145-6DBA-3DB3-83A3-57D3C470E5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2340" y="3994765"/>
                  <a:ext cx="891340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7534" r="-8219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AA5CCE6-99A4-3E6D-1A75-9A00D2E650A9}"/>
                    </a:ext>
                  </a:extLst>
                </p:cNvPr>
                <p:cNvSpPr txBox="1"/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AA5CCE6-99A4-3E6D-1A75-9A00D2E65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4243" y="3994765"/>
                  <a:ext cx="1027265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5917" r="-7101" b="-24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F479609-1938-E043-8CAF-72DF14E8746E}"/>
              </a:ext>
            </a:extLst>
          </p:cNvPr>
          <p:cNvSpPr/>
          <p:nvPr/>
        </p:nvSpPr>
        <p:spPr>
          <a:xfrm>
            <a:off x="8033997" y="1785142"/>
            <a:ext cx="3592237" cy="1710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4E0AF1-2F1D-9A30-D7BF-D530F65B36BA}"/>
                  </a:ext>
                </a:extLst>
              </p:cNvPr>
              <p:cNvSpPr txBox="1"/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−7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4E0AF1-2F1D-9A30-D7BF-D530F65B3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429" y="2360839"/>
                <a:ext cx="1170942" cy="830997"/>
              </a:xfrm>
              <a:prstGeom prst="rect">
                <a:avLst/>
              </a:prstGeom>
              <a:blipFill>
                <a:blip r:embed="rId12"/>
                <a:stretch>
                  <a:fillRect l="-5181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6ED522-E66A-A385-F78F-4F89F420638D}"/>
                  </a:ext>
                </a:extLst>
              </p:cNvPr>
              <p:cNvSpPr txBox="1"/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=  −11</m:t>
                      </m:r>
                    </m:oMath>
                  </m:oMathPara>
                </a14:m>
                <a:endParaRPr lang="en-US" altLang="ko-KR" b="0" dirty="0"/>
              </a:p>
              <a:p>
                <a:r>
                  <a:rPr lang="en-US" altLang="ko-KR" dirty="0"/>
                  <a:t> b  = 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6ED522-E66A-A385-F78F-4F89F4206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421" y="2360838"/>
                <a:ext cx="1170942" cy="830997"/>
              </a:xfrm>
              <a:prstGeom prst="rect">
                <a:avLst/>
              </a:prstGeom>
              <a:blipFill>
                <a:blip r:embed="rId13"/>
                <a:stretch>
                  <a:fillRect l="-5208" r="-6250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293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EEA2EB74-01AD-0730-4456-94AED7C5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27">
            <a:extLst>
              <a:ext uri="{FF2B5EF4-FFF2-40B4-BE49-F238E27FC236}">
                <a16:creationId xmlns:a16="http://schemas.microsoft.com/office/drawing/2014/main" id="{0776E34B-E4C9-4926-BD46-40F9A18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6242-FBB2-864F-C09B-96400C3C8457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3A6D866-5F1B-5102-6124-B0E76BFC3B2D}"/>
              </a:ext>
            </a:extLst>
          </p:cNvPr>
          <p:cNvGrpSpPr/>
          <p:nvPr/>
        </p:nvGrpSpPr>
        <p:grpSpPr>
          <a:xfrm>
            <a:off x="841910" y="2110136"/>
            <a:ext cx="7085306" cy="3612012"/>
            <a:chOff x="841910" y="2110136"/>
            <a:chExt cx="7085306" cy="361201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0D76E9-4279-A468-A22B-E7F0D676F9D2}"/>
                </a:ext>
              </a:extLst>
            </p:cNvPr>
            <p:cNvGrpSpPr/>
            <p:nvPr/>
          </p:nvGrpSpPr>
          <p:grpSpPr>
            <a:xfrm>
              <a:off x="841910" y="2110136"/>
              <a:ext cx="7085306" cy="3612012"/>
              <a:chOff x="824983" y="2314575"/>
              <a:chExt cx="6208693" cy="315989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6729435D-B1EE-1C4C-7482-38C56B5BF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983" y="2314575"/>
                <a:ext cx="3032641" cy="1474367"/>
              </a:xfrm>
              <a:prstGeom prst="rect">
                <a:avLst/>
              </a:prstGeom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7A7461B-397D-B421-3A3F-C4E601518552}"/>
                  </a:ext>
                </a:extLst>
              </p:cNvPr>
              <p:cNvGrpSpPr/>
              <p:nvPr/>
            </p:nvGrpSpPr>
            <p:grpSpPr>
              <a:xfrm>
                <a:off x="824983" y="4000103"/>
                <a:ext cx="3032641" cy="1474367"/>
                <a:chOff x="4579679" y="1933574"/>
                <a:chExt cx="3032641" cy="1474367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56A895D2-2003-4143-3296-3A114E1D5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9679" y="1933574"/>
                  <a:ext cx="3032641" cy="147436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671A22D-AD5C-66CC-2100-CCB8A08D1B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4712" y="2586037"/>
                      <a:ext cx="273349" cy="24232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7671A22D-AD5C-66CC-2100-CCB8A08D1B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4712" y="2586037"/>
                      <a:ext cx="273349" cy="24232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725" r="-3922" b="-3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427C26C3-AECA-CF63-DECA-97EC19C8E3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92340" y="2499340"/>
                      <a:ext cx="891340" cy="48465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= −7</m:t>
                            </m:r>
                          </m:oMath>
                        </m:oMathPara>
                      </a14:m>
                      <a:endParaRPr lang="en-US" altLang="ko-KR" b="0" dirty="0"/>
                    </a:p>
                    <a:p>
                      <a:r>
                        <a:rPr lang="en-US" altLang="ko-KR" dirty="0"/>
                        <a:t> b  = 3</a:t>
                      </a:r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427C26C3-AECA-CF63-DECA-97EC19C8E3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92340" y="2499340"/>
                      <a:ext cx="891340" cy="4846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988" r="-1198" b="-252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2CC646DF-C918-7264-DBA4-E7231D77DF3F}"/>
                  </a:ext>
                </a:extLst>
              </p:cNvPr>
              <p:cNvGrpSpPr/>
              <p:nvPr/>
            </p:nvGrpSpPr>
            <p:grpSpPr>
              <a:xfrm>
                <a:off x="4001035" y="3157339"/>
                <a:ext cx="3032641" cy="1474367"/>
                <a:chOff x="8334376" y="1933574"/>
                <a:chExt cx="3032641" cy="147436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2BDBB674-344F-61F8-3CC1-B17E411A20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34376" y="1933574"/>
                  <a:ext cx="3032641" cy="147436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7AC1EE5B-05AC-F9B8-DBCA-8273454D642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72487" y="2421738"/>
                      <a:ext cx="268686" cy="24232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7AC1EE5B-05AC-F9B8-DBCA-8273454D642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72487" y="2421738"/>
                      <a:ext cx="268686" cy="24232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4000" r="-2000" b="-3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635C71D-434B-7BDC-6869-34D3A861D8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72487" y="2776339"/>
                      <a:ext cx="273349" cy="24232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635C71D-434B-7BDC-6869-34D3A861D8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72487" y="2776339"/>
                      <a:ext cx="273349" cy="24232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3725" r="-1961" b="-2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B4876DF-473F-4DFE-C64F-25E12C5E2F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0602" y="2594199"/>
                      <a:ext cx="263279" cy="24232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B4876DF-473F-4DFE-C64F-25E12C5E2F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90602" y="2594199"/>
                      <a:ext cx="263279" cy="24232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46939" b="-3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14434A7-018C-A31C-5987-76B46DFEFA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84243" y="2499340"/>
                      <a:ext cx="1027265" cy="48465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= −11</m:t>
                            </m:r>
                          </m:oMath>
                        </m:oMathPara>
                      </a14:m>
                      <a:endParaRPr lang="en-US" altLang="ko-KR" b="0" dirty="0"/>
                    </a:p>
                    <a:p>
                      <a:r>
                        <a:rPr lang="en-US" altLang="ko-KR" dirty="0"/>
                        <a:t> b  = 6</a:t>
                      </a:r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14434A7-018C-A31C-5987-76B46DFEFA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84243" y="2499340"/>
                      <a:ext cx="1027265" cy="4846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5181" b="-252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8DB4AC73-6DD1-F1B1-1B22-7A52BE8D8068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>
                <a:off x="3781960" y="3157339"/>
                <a:ext cx="357186" cy="60932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89B59628-4A4D-78DB-DBEE-BAB45B0A168A}"/>
                  </a:ext>
                </a:extLst>
              </p:cNvPr>
              <p:cNvCxnSpPr>
                <a:cxnSpLocks/>
                <a:stCxn id="17" idx="1"/>
                <a:endCxn id="14" idx="3"/>
              </p:cNvCxnSpPr>
              <p:nvPr/>
            </p:nvCxnSpPr>
            <p:spPr>
              <a:xfrm flipH="1">
                <a:off x="3743364" y="4121268"/>
                <a:ext cx="395782" cy="65246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23224A-877D-E60B-6F39-C97149038484}"/>
                    </a:ext>
                  </a:extLst>
                </p:cNvPr>
                <p:cNvSpPr txBox="1"/>
                <p:nvPr/>
              </p:nvSpPr>
              <p:spPr>
                <a:xfrm>
                  <a:off x="2178484" y="2657983"/>
                  <a:ext cx="883558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5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-8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23224A-877D-E60B-6F39-C97149038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484" y="2657983"/>
                  <a:ext cx="883558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6897" r="-12414" b="-169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1A5F6C-88E3-5AAC-8243-FAB07CC14C55}"/>
                    </a:ext>
                  </a:extLst>
                </p:cNvPr>
                <p:cNvSpPr txBox="1"/>
                <p:nvPr/>
              </p:nvSpPr>
              <p:spPr>
                <a:xfrm>
                  <a:off x="2039198" y="4611615"/>
                  <a:ext cx="1170942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−7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3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41A5F6C-88E3-5AAC-8243-FAB07CC14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198" y="4611615"/>
                  <a:ext cx="1170942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5729" b="-160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5BCDA5A-22F3-4797-D68C-7268EAD10089}"/>
                    </a:ext>
                  </a:extLst>
                </p:cNvPr>
                <p:cNvSpPr txBox="1"/>
                <p:nvPr/>
              </p:nvSpPr>
              <p:spPr>
                <a:xfrm>
                  <a:off x="5671477" y="3590108"/>
                  <a:ext cx="1170942" cy="830997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=  −11</m:t>
                        </m:r>
                      </m:oMath>
                    </m:oMathPara>
                  </a14:m>
                  <a:endParaRPr lang="en-US" altLang="ko-KR" b="0" dirty="0"/>
                </a:p>
                <a:p>
                  <a:r>
                    <a:rPr lang="en-US" altLang="ko-KR" dirty="0"/>
                    <a:t> b  = 6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5BCDA5A-22F3-4797-D68C-7268EAD10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477" y="3590108"/>
                  <a:ext cx="1170942" cy="830997"/>
                </a:xfrm>
                <a:prstGeom prst="rect">
                  <a:avLst/>
                </a:prstGeom>
                <a:blipFill>
                  <a:blip r:embed="rId13"/>
                  <a:stretch>
                    <a:fillRect l="-5208" r="-6250" b="-1617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4CDD2856-2431-D802-40EB-22AC8CA7C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812578"/>
                  </p:ext>
                </p:extLst>
              </p:nvPr>
            </p:nvGraphicFramePr>
            <p:xfrm>
              <a:off x="7807438" y="4462114"/>
              <a:ext cx="334465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표 37">
                <a:extLst>
                  <a:ext uri="{FF2B5EF4-FFF2-40B4-BE49-F238E27FC236}">
                    <a16:creationId xmlns:a16="http://schemas.microsoft.com/office/drawing/2014/main" id="{4CDD2856-2431-D802-40EB-22AC8CA7CC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1812578"/>
                  </p:ext>
                </p:extLst>
              </p:nvPr>
            </p:nvGraphicFramePr>
            <p:xfrm>
              <a:off x="7807438" y="4462114"/>
              <a:ext cx="3344652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36163">
                      <a:extLst>
                        <a:ext uri="{9D8B030D-6E8A-4147-A177-3AD203B41FA5}">
                          <a16:colId xmlns:a16="http://schemas.microsoft.com/office/drawing/2014/main" val="1741133199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834592850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429718534"/>
                        </a:ext>
                      </a:extLst>
                    </a:gridCol>
                    <a:gridCol w="836163">
                      <a:extLst>
                        <a:ext uri="{9D8B030D-6E8A-4147-A177-3AD203B41FA5}">
                          <a16:colId xmlns:a16="http://schemas.microsoft.com/office/drawing/2014/main" val="31891371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4"/>
                          <a:stretch>
                            <a:fillRect l="-200000" t="-8197" r="-10217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XOR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8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55352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01927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945097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3978927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2298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EEA2EB74-01AD-0730-4456-94AED7C5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27">
            <a:extLst>
              <a:ext uri="{FF2B5EF4-FFF2-40B4-BE49-F238E27FC236}">
                <a16:creationId xmlns:a16="http://schemas.microsoft.com/office/drawing/2014/main" id="{0776E34B-E4C9-4926-BD46-40F9A18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6242-FBB2-864F-C09B-96400C3C8457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D3690BF3-3C67-A026-A3C1-8B51A250D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2575250"/>
            <a:ext cx="5370398" cy="296023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FA77DFF-9D72-759E-BF7E-A795B41D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953" y="2917632"/>
            <a:ext cx="4634388" cy="2275468"/>
          </a:xfrm>
          <a:prstGeom prst="rect">
            <a:avLst/>
          </a:prstGeom>
        </p:spPr>
      </p:pic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AD38673D-A9D1-6ED2-92DC-9EDC647E808A}"/>
              </a:ext>
            </a:extLst>
          </p:cNvPr>
          <p:cNvSpPr/>
          <p:nvPr/>
        </p:nvSpPr>
        <p:spPr>
          <a:xfrm>
            <a:off x="6023757" y="3685592"/>
            <a:ext cx="946210" cy="769441"/>
          </a:xfrm>
          <a:prstGeom prst="rightArrow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99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EEA2EB74-01AD-0730-4456-94AED7C5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27">
            <a:extLst>
              <a:ext uri="{FF2B5EF4-FFF2-40B4-BE49-F238E27FC236}">
                <a16:creationId xmlns:a16="http://schemas.microsoft.com/office/drawing/2014/main" id="{0776E34B-E4C9-4926-BD46-40F9A18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6242-FBB2-864F-C09B-96400C3C8457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EFA77DFF-9D72-759E-BF7E-A795B41D6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2426295"/>
            <a:ext cx="6217698" cy="3052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F929E1-57BE-B18E-ADA7-21ED216668AD}"/>
                  </a:ext>
                </a:extLst>
              </p:cNvPr>
              <p:cNvSpPr txBox="1"/>
              <p:nvPr/>
            </p:nvSpPr>
            <p:spPr>
              <a:xfrm>
                <a:off x="7183180" y="2967335"/>
                <a:ext cx="4544009" cy="92333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 smtClean="0">
                          <a:solidFill>
                            <a:srgbClr val="F4492B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sz="3000" b="0" i="1" smtClean="0">
                              <a:solidFill>
                                <a:srgbClr val="F4492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solidFill>
                                <a:srgbClr val="F4492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F929E1-57BE-B18E-ADA7-21ED21666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80" y="2967335"/>
                <a:ext cx="454400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410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EEA2EB74-01AD-0730-4456-94AED7C5F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27">
            <a:extLst>
              <a:ext uri="{FF2B5EF4-FFF2-40B4-BE49-F238E27FC236}">
                <a16:creationId xmlns:a16="http://schemas.microsoft.com/office/drawing/2014/main" id="{0776E34B-E4C9-4926-BD46-40F9A184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76242-FBB2-864F-C09B-96400C3C8457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NN(Neural Network)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79789-BD62-7E24-25F5-070DFDBA3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2426295"/>
            <a:ext cx="6217698" cy="3052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A254B-5512-308E-F620-606FB3203AB4}"/>
                  </a:ext>
                </a:extLst>
              </p:cNvPr>
              <p:cNvSpPr txBox="1"/>
              <p:nvPr/>
            </p:nvSpPr>
            <p:spPr>
              <a:xfrm>
                <a:off x="7183180" y="3952729"/>
                <a:ext cx="4544009" cy="923330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i="1" smtClean="0">
                          <a:solidFill>
                            <a:srgbClr val="F4492B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sz="3000" b="0" i="1" smtClean="0">
                              <a:solidFill>
                                <a:srgbClr val="F4492B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solidFill>
                                <a:srgbClr val="F4492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A254B-5512-308E-F620-606FB3203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180" y="3952729"/>
                <a:ext cx="4544009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E6EA97-124D-C614-9D32-1E4B4FA5A7BD}"/>
              </a:ext>
            </a:extLst>
          </p:cNvPr>
          <p:cNvSpPr txBox="1"/>
          <p:nvPr/>
        </p:nvSpPr>
        <p:spPr>
          <a:xfrm>
            <a:off x="7183180" y="2474384"/>
            <a:ext cx="40549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만들어진 모델의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들과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어떻게 업데이트 하는가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32028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학습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026" name="Picture 2" descr="https://lh3.googleusercontent.com/-i_BnwTcS4dw/YUr3eW8SqNI/AAAAAAAAnug/-BNvTbB60wMG-qidYs6BkGfsBIVa_ZZAwCLcBGAsYHQ/s1024/%25E1%2584%2589%25E1%2585%25B3%25E1%2584%258F%25E1%2585%25B3%25E1%2584%2585%25E1%2585%25B5%25E1%2586%25AB%25E1%2584%2589%25E1%2585%25A3%25E1%2586%25BA%2B2021-09-22%2B18.29.25.png">
            <a:extLst>
              <a:ext uri="{FF2B5EF4-FFF2-40B4-BE49-F238E27FC236}">
                <a16:creationId xmlns:a16="http://schemas.microsoft.com/office/drawing/2014/main" id="{EF5921CC-915B-4829-BE6D-AA7601B5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133" y="2254248"/>
            <a:ext cx="7441734" cy="347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756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학습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816BF5-901A-C8D5-5C12-6B0DD9AF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91" y="2520258"/>
            <a:ext cx="6217698" cy="30528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DBC68F-FFED-4065-A97A-CFDE6EDF213A}"/>
              </a:ext>
            </a:extLst>
          </p:cNvPr>
          <p:cNvGrpSpPr/>
          <p:nvPr/>
        </p:nvGrpSpPr>
        <p:grpSpPr>
          <a:xfrm>
            <a:off x="6707184" y="3158260"/>
            <a:ext cx="4876184" cy="3126381"/>
            <a:chOff x="6871057" y="2246613"/>
            <a:chExt cx="4876184" cy="3126381"/>
          </a:xfrm>
        </p:grpSpPr>
        <p:pic>
          <p:nvPicPr>
            <p:cNvPr id="1026" name="Picture 2" descr="머신 러닝] - 경사 하강법(Gradient descent)">
              <a:extLst>
                <a:ext uri="{FF2B5EF4-FFF2-40B4-BE49-F238E27FC236}">
                  <a16:creationId xmlns:a16="http://schemas.microsoft.com/office/drawing/2014/main" id="{05E9BFC9-1D89-87E1-49CC-B27128C1D4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" t="12625" r="16540" b="8068"/>
            <a:stretch/>
          </p:blipFill>
          <p:spPr bwMode="auto">
            <a:xfrm>
              <a:off x="6871057" y="2320126"/>
              <a:ext cx="4616852" cy="3052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976896-823F-6625-094D-994C8AAE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52090" y="2246613"/>
              <a:ext cx="595151" cy="72985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918F67-E31D-FE0D-CA2B-9A39A6418B2E}"/>
                  </a:ext>
                </a:extLst>
              </p:cNvPr>
              <p:cNvSpPr txBox="1"/>
              <p:nvPr/>
            </p:nvSpPr>
            <p:spPr>
              <a:xfrm>
                <a:off x="5898389" y="1808743"/>
                <a:ext cx="5782952" cy="1140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ko-KR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예</m:t>
                    </m:r>
                    <m:r>
                      <a:rPr lang="ko-KR" alt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측</m:t>
                    </m:r>
                    <m:r>
                      <a:rPr lang="ko-KR" alt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값</m:t>
                    </m:r>
                    <m:r>
                      <a:rPr lang="en-US" altLang="ko-KR" sz="24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과 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Y(</a:t>
                </a:r>
                <a:r>
                  <a:rPr lang="ko-KR" altLang="en-US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정답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오차</a:t>
                </a:r>
                <a:r>
                  <a:rPr lang="en-US" altLang="ko-KR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(Cost)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구하고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 지점의 </a:t>
                </a:r>
                <a:r>
                  <a:rPr lang="ko-KR" altLang="en-US" sz="2200" dirty="0">
                    <a:solidFill>
                      <a:srgbClr val="C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미분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구해 더 적은 오차</a:t>
                </a:r>
                <a:r>
                  <a:rPr lang="en-US" altLang="ko-KR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(Cost)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</a:t>
                </a:r>
                <a:r>
                  <a:rPr lang="en-US" altLang="ko-KR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적은 </a:t>
                </a:r>
                <a:r>
                  <a:rPr lang="en-US" altLang="ko-KR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:r>
                  <a:rPr lang="en-US" altLang="ko-KR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b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찾아내는 것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918F67-E31D-FE0D-CA2B-9A39A6418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389" y="1808743"/>
                <a:ext cx="5782952" cy="1140184"/>
              </a:xfrm>
              <a:prstGeom prst="rect">
                <a:avLst/>
              </a:prstGeom>
              <a:blipFill>
                <a:blip r:embed="rId7"/>
                <a:stretch>
                  <a:fillRect l="-1371" t="-1604" r="-105" b="-96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570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학습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48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A6B2C5-F33C-D83E-7C1B-4510262530FA}"/>
              </a:ext>
            </a:extLst>
          </p:cNvPr>
          <p:cNvGrpSpPr/>
          <p:nvPr/>
        </p:nvGrpSpPr>
        <p:grpSpPr>
          <a:xfrm>
            <a:off x="2261895" y="2595275"/>
            <a:ext cx="7668209" cy="4086164"/>
            <a:chOff x="2338873" y="2406564"/>
            <a:chExt cx="7514254" cy="39097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2CA9915-9B2F-113F-5A7D-FDD1DF42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8873" y="2406564"/>
              <a:ext cx="7514254" cy="3909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D7CB1F9-42A8-AC6A-DC96-1E6C5C5C0C20}"/>
                    </a:ext>
                  </a:extLst>
                </p:cNvPr>
                <p:cNvSpPr txBox="1"/>
                <p:nvPr/>
              </p:nvSpPr>
              <p:spPr>
                <a:xfrm>
                  <a:off x="9216088" y="3807441"/>
                  <a:ext cx="478193" cy="530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D7CB1F9-42A8-AC6A-DC96-1E6C5C5C0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088" y="3807441"/>
                  <a:ext cx="478193" cy="53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D0EE1-9918-A301-59DE-BC20804750F3}"/>
                    </a:ext>
                  </a:extLst>
                </p:cNvPr>
                <p:cNvSpPr txBox="1"/>
                <p:nvPr/>
              </p:nvSpPr>
              <p:spPr>
                <a:xfrm>
                  <a:off x="3101121" y="3189325"/>
                  <a:ext cx="478193" cy="530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6FD0EE1-9918-A301-59DE-BC20804750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121" y="3189325"/>
                  <a:ext cx="478193" cy="53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700305-1426-89C0-D352-C195BD0311CA}"/>
                    </a:ext>
                  </a:extLst>
                </p:cNvPr>
                <p:cNvSpPr txBox="1"/>
                <p:nvPr/>
              </p:nvSpPr>
              <p:spPr>
                <a:xfrm>
                  <a:off x="3101122" y="3807441"/>
                  <a:ext cx="478193" cy="530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6700305-1426-89C0-D352-C195BD0311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122" y="3807441"/>
                  <a:ext cx="478193" cy="53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9082D0-C707-504C-64DD-C2D0F38E8B29}"/>
                    </a:ext>
                  </a:extLst>
                </p:cNvPr>
                <p:cNvSpPr txBox="1"/>
                <p:nvPr/>
              </p:nvSpPr>
              <p:spPr>
                <a:xfrm>
                  <a:off x="3101121" y="4399499"/>
                  <a:ext cx="478193" cy="5300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9082D0-C707-504C-64DD-C2D0F38E8B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121" y="4399499"/>
                  <a:ext cx="478193" cy="53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1E9A2D-014B-A2EE-FD62-ECFFB613DD8B}"/>
                  </a:ext>
                </a:extLst>
              </p:cNvPr>
              <p:cNvSpPr txBox="1"/>
              <p:nvPr/>
            </p:nvSpPr>
            <p:spPr>
              <a:xfrm>
                <a:off x="1185375" y="1905394"/>
                <a:ext cx="9821247" cy="775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들이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ko-KR" altLang="en-US" sz="2200" dirty="0"/>
                  <a:t>에 얼마나 영향을 미치는지 알아야 각 부분의 </a:t>
                </a:r>
                <a:r>
                  <a:rPr lang="en-US" altLang="ko-KR" sz="2200" dirty="0">
                    <a:solidFill>
                      <a:srgbClr val="C00000"/>
                    </a:solidFill>
                  </a:rPr>
                  <a:t>w</a:t>
                </a:r>
                <a:r>
                  <a:rPr lang="ko-KR" altLang="en-US" sz="2200" dirty="0">
                    <a:solidFill>
                      <a:srgbClr val="C00000"/>
                    </a:solidFill>
                  </a:rPr>
                  <a:t>와 </a:t>
                </a:r>
                <a:r>
                  <a:rPr lang="en-US" altLang="ko-KR" sz="2200" dirty="0">
                    <a:solidFill>
                      <a:srgbClr val="C00000"/>
                    </a:solidFill>
                  </a:rPr>
                  <a:t>b</a:t>
                </a:r>
                <a:r>
                  <a:rPr lang="ko-KR" altLang="en-US" sz="2200" dirty="0">
                    <a:solidFill>
                      <a:srgbClr val="C00000"/>
                    </a:solidFill>
                  </a:rPr>
                  <a:t>를 업데이트</a:t>
                </a:r>
                <a:r>
                  <a:rPr lang="ko-KR" altLang="en-US" sz="2200" dirty="0"/>
                  <a:t>를</a:t>
                </a:r>
                <a:endParaRPr lang="en-US" altLang="ko-KR" sz="2200" dirty="0"/>
              </a:p>
              <a:p>
                <a:r>
                  <a:rPr lang="ko-KR" altLang="en-US" sz="2200" dirty="0"/>
                  <a:t>할 수 있음</a:t>
                </a:r>
                <a:r>
                  <a:rPr lang="en-US" altLang="ko-KR" sz="2200" dirty="0"/>
                  <a:t>,</a:t>
                </a:r>
                <a:r>
                  <a:rPr lang="ko-KR" altLang="en-US" sz="2200" dirty="0"/>
                  <a:t> 하지만 한번에 하기에 너무나도 </a:t>
                </a:r>
                <a:r>
                  <a:rPr lang="ko-KR" altLang="en-US" sz="2200" dirty="0">
                    <a:solidFill>
                      <a:srgbClr val="C00000"/>
                    </a:solidFill>
                  </a:rPr>
                  <a:t>많은 계산이 필요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1E9A2D-014B-A2EE-FD62-ECFFB613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375" y="1905394"/>
                <a:ext cx="9821247" cy="775918"/>
              </a:xfrm>
              <a:prstGeom prst="rect">
                <a:avLst/>
              </a:prstGeom>
              <a:blipFill>
                <a:blip r:embed="rId9"/>
                <a:stretch>
                  <a:fillRect l="-806" t="-4724" b="-14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022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학습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49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4B1A3F4-0901-4175-96B3-346BDD0D7B7B}"/>
              </a:ext>
            </a:extLst>
          </p:cNvPr>
          <p:cNvGrpSpPr/>
          <p:nvPr/>
        </p:nvGrpSpPr>
        <p:grpSpPr>
          <a:xfrm>
            <a:off x="1872791" y="1985307"/>
            <a:ext cx="8446417" cy="3789940"/>
            <a:chOff x="2190162" y="1771874"/>
            <a:chExt cx="7811678" cy="3394014"/>
          </a:xfrm>
        </p:grpSpPr>
        <p:pic>
          <p:nvPicPr>
            <p:cNvPr id="2050" name="Picture 2" descr="https://1.bp.blogspot.com/-LBxJuooiOt4/YVCRWqnQmRI/AAAAAAAAnyk/ghBK_F_V4ys1VkpWBshYZakKkYIQwXy5ACLcBGAsYHQ/s1129/%25E1%2584%2589%25E1%2585%25B3%25E1%2584%258F%25E1%2585%25B3%25E1%2584%2585%25E1%2585%25B5%25E1%2586%25AB%25E1%2584%2589%25E1%2585%25A3%25E1%2586%25BA%2B2021-09-27%2B00.17.59.png">
              <a:extLst>
                <a:ext uri="{FF2B5EF4-FFF2-40B4-BE49-F238E27FC236}">
                  <a16:creationId xmlns:a16="http://schemas.microsoft.com/office/drawing/2014/main" id="{E76175BA-2FF0-4DDA-BD96-9A3CBD37D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162" y="1771874"/>
              <a:ext cx="7811678" cy="3314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056ABF92-A86D-4439-ACDF-44356E7988E3}"/>
                </a:ext>
              </a:extLst>
            </p:cNvPr>
            <p:cNvSpPr/>
            <p:nvPr/>
          </p:nvSpPr>
          <p:spPr>
            <a:xfrm>
              <a:off x="2535810" y="4128941"/>
              <a:ext cx="3203282" cy="1036947"/>
            </a:xfrm>
            <a:prstGeom prst="rightArrow">
              <a:avLst>
                <a:gd name="adj1" fmla="val 50000"/>
                <a:gd name="adj2" fmla="val 39662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순전파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1BDE6E03-81C0-4930-9054-56E07D210563}"/>
                </a:ext>
              </a:extLst>
            </p:cNvPr>
            <p:cNvSpPr/>
            <p:nvPr/>
          </p:nvSpPr>
          <p:spPr>
            <a:xfrm flipH="1">
              <a:off x="6452913" y="4128941"/>
              <a:ext cx="3203282" cy="1036947"/>
            </a:xfrm>
            <a:prstGeom prst="rightArrow">
              <a:avLst>
                <a:gd name="adj1" fmla="val 50000"/>
                <a:gd name="adj2" fmla="val 39662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역전파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1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27">
            <a:extLst>
              <a:ext uri="{FF2B5EF4-FFF2-40B4-BE49-F238E27FC236}">
                <a16:creationId xmlns:a16="http://schemas.microsoft.com/office/drawing/2014/main" id="{54A4781A-6572-157A-7AEC-C6F380A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28" y="6316314"/>
            <a:ext cx="353005" cy="365125"/>
          </a:xfrm>
        </p:spPr>
        <p:txBody>
          <a:bodyPr/>
          <a:lstStyle/>
          <a:p>
            <a:fld id="{B4D24981-4D4B-4736-88EF-0AF8ABDFB2D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6488FDE-4E00-BB83-B0FC-D2D2FA033C4C}"/>
              </a:ext>
            </a:extLst>
          </p:cNvPr>
          <p:cNvSpPr/>
          <p:nvPr/>
        </p:nvSpPr>
        <p:spPr>
          <a:xfrm>
            <a:off x="8524473" y="4833266"/>
            <a:ext cx="2975201" cy="1007700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라이트힐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보고서</a:t>
            </a:r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A275C6DF-4B56-232A-AD05-88715F13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59" y="949437"/>
            <a:ext cx="7116629" cy="54788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4E833D-EC26-42B0-B9D4-34D135AA44D9}"/>
              </a:ext>
            </a:extLst>
          </p:cNvPr>
          <p:cNvSpPr/>
          <p:nvPr/>
        </p:nvSpPr>
        <p:spPr>
          <a:xfrm>
            <a:off x="1408922" y="5192491"/>
            <a:ext cx="4152123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62E88-3223-D618-C297-A9FBEAEB0E79}"/>
              </a:ext>
            </a:extLst>
          </p:cNvPr>
          <p:cNvSpPr/>
          <p:nvPr/>
        </p:nvSpPr>
        <p:spPr>
          <a:xfrm>
            <a:off x="1408923" y="3975358"/>
            <a:ext cx="4472474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AI 이야기] 인공지능의 결정적 인물들 (6)인간은 생각하는 기계, 마빈 민스키">
            <a:extLst>
              <a:ext uri="{FF2B5EF4-FFF2-40B4-BE49-F238E27FC236}">
                <a16:creationId xmlns:a16="http://schemas.microsoft.com/office/drawing/2014/main" id="{269BDDE3-277F-6331-D026-F50882432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9637" r="6054" b="10474"/>
          <a:stretch/>
        </p:blipFill>
        <p:spPr bwMode="auto">
          <a:xfrm>
            <a:off x="8524474" y="2111925"/>
            <a:ext cx="2975201" cy="200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A643D-9624-5690-DB28-BD9CF79589F7}"/>
              </a:ext>
            </a:extLst>
          </p:cNvPr>
          <p:cNvSpPr/>
          <p:nvPr/>
        </p:nvSpPr>
        <p:spPr>
          <a:xfrm>
            <a:off x="8524474" y="3975358"/>
            <a:ext cx="2975201" cy="466530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민스키의 </a:t>
            </a:r>
            <a:r>
              <a:rPr lang="en-US" altLang="ko-KR" sz="17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Perceptrons</a:t>
            </a:r>
            <a:r>
              <a:rPr lang="en-US" altLang="ko-KR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지적 </a:t>
            </a:r>
          </a:p>
        </p:txBody>
      </p:sp>
      <p:pic>
        <p:nvPicPr>
          <p:cNvPr id="7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14A9CAD6-E0D1-0B01-4198-A19F2F78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50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propagation(</a:t>
            </a:r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50</a:t>
            </a:fld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CF1723-67DB-74E8-DD07-B6A53D553481}"/>
              </a:ext>
            </a:extLst>
          </p:cNvPr>
          <p:cNvGrpSpPr/>
          <p:nvPr/>
        </p:nvGrpSpPr>
        <p:grpSpPr>
          <a:xfrm>
            <a:off x="1788367" y="2352936"/>
            <a:ext cx="8615266" cy="3654962"/>
            <a:chOff x="1788367" y="2352936"/>
            <a:chExt cx="8615266" cy="36549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38491BB-1162-1E51-9E64-C9A53940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8367" y="2352936"/>
              <a:ext cx="8615266" cy="365496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8FBB32E-88A2-DF7D-6F5D-B945E301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9987" y="3288555"/>
              <a:ext cx="857250" cy="504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501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45F30A-6F53-E7AB-BBFD-866F2A18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6205843" y="3213556"/>
            <a:ext cx="5144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 수식을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NN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그래프로 구현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우리의 목표는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w, x, b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미치는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영향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구해야 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47A4B9-B36B-60A2-9DDB-D2EF55733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80" y="2664224"/>
            <a:ext cx="4569875" cy="355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34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81C9531-B9BF-73A8-0288-317724BF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EA60B6-B54D-296B-F9C0-E61E04476B14}"/>
              </a:ext>
            </a:extLst>
          </p:cNvPr>
          <p:cNvGrpSpPr/>
          <p:nvPr/>
        </p:nvGrpSpPr>
        <p:grpSpPr>
          <a:xfrm>
            <a:off x="653358" y="2575568"/>
            <a:ext cx="6503221" cy="3638928"/>
            <a:chOff x="653359" y="2575568"/>
            <a:chExt cx="6378230" cy="362283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CA293A-0C7D-F93C-2EE4-4653420F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359" y="2575568"/>
              <a:ext cx="6225366" cy="343233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BD8483-97BA-FABC-8F6C-9E6438203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9938" y="5691673"/>
              <a:ext cx="2761651" cy="5067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FBCAD2-97C8-4320-B0C4-EB63D0A15AD2}"/>
              </a:ext>
            </a:extLst>
          </p:cNvPr>
          <p:cNvSpPr txBox="1"/>
          <p:nvPr/>
        </p:nvSpPr>
        <p:spPr>
          <a:xfrm>
            <a:off x="6537064" y="3440164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먼저 입력 값을 넣어 계산을 진행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148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9AE56A-5CBA-86B7-641B-823F9A7A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6C96F-989E-C371-73C8-6B20692AF598}"/>
              </a:ext>
            </a:extLst>
          </p:cNvPr>
          <p:cNvGrpSpPr/>
          <p:nvPr/>
        </p:nvGrpSpPr>
        <p:grpSpPr>
          <a:xfrm>
            <a:off x="653359" y="2575568"/>
            <a:ext cx="6378230" cy="3622830"/>
            <a:chOff x="653359" y="2575568"/>
            <a:chExt cx="6378230" cy="3622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EA60B6-B54D-296B-F9C0-E61E04476B14}"/>
                </a:ext>
              </a:extLst>
            </p:cNvPr>
            <p:cNvGrpSpPr/>
            <p:nvPr/>
          </p:nvGrpSpPr>
          <p:grpSpPr>
            <a:xfrm>
              <a:off x="653359" y="2575568"/>
              <a:ext cx="6378230" cy="3622830"/>
              <a:chOff x="653359" y="2575568"/>
              <a:chExt cx="6378230" cy="3622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CA293A-0C7D-F93C-2EE4-4653420F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359" y="2575568"/>
                <a:ext cx="6225366" cy="34323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7BD8483-97BA-FABC-8F6C-9E643820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9938" y="5691673"/>
                <a:ext cx="2761651" cy="50672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C4F67A-1360-5056-BD32-02B4938C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420" y="2664316"/>
              <a:ext cx="3301931" cy="111442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627224-A647-C181-0761-2D75D5EB90B6}"/>
              </a:ext>
            </a:extLst>
          </p:cNvPr>
          <p:cNvSpPr/>
          <p:nvPr/>
        </p:nvSpPr>
        <p:spPr>
          <a:xfrm>
            <a:off x="6248864" y="3355178"/>
            <a:ext cx="5079122" cy="231868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/>
              <p:nvPr/>
            </p:nvSpPr>
            <p:spPr>
              <a:xfrm>
                <a:off x="6096000" y="2941639"/>
                <a:ext cx="5396428" cy="245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계속 사용할 미분을 미리 진행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𝑔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𝑤𝑥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 ⇒   </m:t>
                      </m:r>
                      <m:f>
                        <m:fPr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𝑔</m:t>
                          </m:r>
                        </m:num>
                        <m:den>
                          <m: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𝑤</m:t>
                          </m:r>
                        </m:den>
                      </m:f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𝑥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,  </m:t>
                      </m:r>
                      <m:f>
                        <m:f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𝑔</m:t>
                          </m:r>
                        </m:num>
                        <m:den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𝑥</m:t>
                          </m:r>
                        </m:den>
                      </m:f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𝑤</m:t>
                      </m:r>
                    </m:oMath>
                  </m:oMathPara>
                </a14:m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200" b="0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𝑓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𝑔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𝑏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  ⇒   </m:t>
                      </m:r>
                      <m:f>
                        <m:fPr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2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𝑔</m:t>
                          </m:r>
                        </m:den>
                      </m:f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=1,  </m:t>
                      </m:r>
                      <m:f>
                        <m:fPr>
                          <m:ctrlP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𝑓</m:t>
                          </m:r>
                        </m:num>
                        <m:den>
                          <m:r>
                            <a:rPr lang="en-US" altLang="ko-KR" sz="2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𝑏</m:t>
                          </m:r>
                        </m:den>
                      </m:f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=1</m:t>
                      </m:r>
                    </m:oMath>
                  </m:oMathPara>
                </a14:m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941639"/>
                <a:ext cx="5396428" cy="2454903"/>
              </a:xfrm>
              <a:prstGeom prst="rect">
                <a:avLst/>
              </a:prstGeom>
              <a:blipFill>
                <a:blip r:embed="rId8"/>
                <a:stretch>
                  <a:fillRect l="-1469" t="-1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5201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9AE56A-5CBA-86B7-641B-823F9A7A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6C96F-989E-C371-73C8-6B20692AF598}"/>
              </a:ext>
            </a:extLst>
          </p:cNvPr>
          <p:cNvGrpSpPr/>
          <p:nvPr/>
        </p:nvGrpSpPr>
        <p:grpSpPr>
          <a:xfrm>
            <a:off x="653359" y="2575568"/>
            <a:ext cx="6378230" cy="3622830"/>
            <a:chOff x="653359" y="2575568"/>
            <a:chExt cx="6378230" cy="3622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EA60B6-B54D-296B-F9C0-E61E04476B14}"/>
                </a:ext>
              </a:extLst>
            </p:cNvPr>
            <p:cNvGrpSpPr/>
            <p:nvPr/>
          </p:nvGrpSpPr>
          <p:grpSpPr>
            <a:xfrm>
              <a:off x="653359" y="2575568"/>
              <a:ext cx="6378230" cy="3622830"/>
              <a:chOff x="653359" y="2575568"/>
              <a:chExt cx="6378230" cy="3622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CA293A-0C7D-F93C-2EE4-4653420F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359" y="2575568"/>
                <a:ext cx="6225366" cy="34323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7BD8483-97BA-FABC-8F6C-9E643820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938" y="5691673"/>
                <a:ext cx="2761651" cy="50672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C4F67A-1360-5056-BD32-02B4938C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1420" y="2664316"/>
              <a:ext cx="3301931" cy="111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/>
              <p:nvPr/>
            </p:nvSpPr>
            <p:spPr>
              <a:xfrm>
                <a:off x="5850737" y="3912654"/>
                <a:ext cx="5396428" cy="1644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 식에 의해 미분 된 결과 중 필요한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미분 값들을 적용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2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22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22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구함</a:t>
                </a:r>
                <a:endParaRPr lang="en-US" altLang="ko-KR" sz="2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37" y="3912654"/>
                <a:ext cx="5396428" cy="1644425"/>
              </a:xfrm>
              <a:prstGeom prst="rect">
                <a:avLst/>
              </a:prstGeom>
              <a:blipFill>
                <a:blip r:embed="rId8"/>
                <a:stretch>
                  <a:fillRect l="-1469" t="-2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FF71B09-75E5-C559-FDCD-88DBF6D3A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479" y="1779651"/>
            <a:ext cx="3395889" cy="14394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2B43F-9DAF-500A-E050-5A42857DD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30" y="3091888"/>
            <a:ext cx="4422703" cy="3138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7A54C9-E1B9-0ED2-E5E6-B2026C997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137" y="3283919"/>
            <a:ext cx="2133600" cy="3009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8D8302-6741-65D0-23E1-10294EEA87E0}"/>
              </a:ext>
            </a:extLst>
          </p:cNvPr>
          <p:cNvSpPr/>
          <p:nvPr/>
        </p:nvSpPr>
        <p:spPr>
          <a:xfrm>
            <a:off x="2503763" y="3842817"/>
            <a:ext cx="817935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6AC5B32-DF2F-96D1-505D-BC5FF5349381}"/>
              </a:ext>
            </a:extLst>
          </p:cNvPr>
          <p:cNvSpPr/>
          <p:nvPr/>
        </p:nvSpPr>
        <p:spPr>
          <a:xfrm>
            <a:off x="827361" y="5640277"/>
            <a:ext cx="908131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131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9AE56A-5CBA-86B7-641B-823F9A7A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6C96F-989E-C371-73C8-6B20692AF598}"/>
              </a:ext>
            </a:extLst>
          </p:cNvPr>
          <p:cNvGrpSpPr/>
          <p:nvPr/>
        </p:nvGrpSpPr>
        <p:grpSpPr>
          <a:xfrm>
            <a:off x="653359" y="2575568"/>
            <a:ext cx="6378230" cy="3622830"/>
            <a:chOff x="653359" y="2575568"/>
            <a:chExt cx="6378230" cy="3622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EA60B6-B54D-296B-F9C0-E61E04476B14}"/>
                </a:ext>
              </a:extLst>
            </p:cNvPr>
            <p:cNvGrpSpPr/>
            <p:nvPr/>
          </p:nvGrpSpPr>
          <p:grpSpPr>
            <a:xfrm>
              <a:off x="653359" y="2575568"/>
              <a:ext cx="6378230" cy="3622830"/>
              <a:chOff x="653359" y="2575568"/>
              <a:chExt cx="6378230" cy="3622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CA293A-0C7D-F93C-2EE4-4653420F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359" y="2575568"/>
                <a:ext cx="6225366" cy="34323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7BD8483-97BA-FABC-8F6C-9E643820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938" y="5691673"/>
                <a:ext cx="2761651" cy="50672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C4F67A-1360-5056-BD32-02B4938C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1420" y="2664316"/>
              <a:ext cx="3301931" cy="111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/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den>
                    </m:f>
                    <m:r>
                      <a:rPr lang="en-US" altLang="ko-KR" sz="3000" b="0" i="1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∗</m:t>
                    </m:r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1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FF71B09-75E5-C559-FDCD-88DBF6D3A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479" y="1779651"/>
            <a:ext cx="3395889" cy="1439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2B43F-9DAF-500A-E050-5A42857DD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30" y="3091888"/>
            <a:ext cx="4422703" cy="3138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7A54C9-E1B9-0ED2-E5E6-B2026C997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137" y="3283919"/>
            <a:ext cx="2133600" cy="3009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8D8302-6741-65D0-23E1-10294EEA87E0}"/>
              </a:ext>
            </a:extLst>
          </p:cNvPr>
          <p:cNvSpPr/>
          <p:nvPr/>
        </p:nvSpPr>
        <p:spPr>
          <a:xfrm>
            <a:off x="669956" y="3342091"/>
            <a:ext cx="626999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499360-3350-D1E0-69CD-9DC772875569}"/>
              </a:ext>
            </a:extLst>
          </p:cNvPr>
          <p:cNvSpPr/>
          <p:nvPr/>
        </p:nvSpPr>
        <p:spPr>
          <a:xfrm>
            <a:off x="6746700" y="4028370"/>
            <a:ext cx="626999" cy="10723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5E15A1-E246-CD5D-A7EB-30E82FB7E1D3}"/>
              </a:ext>
            </a:extLst>
          </p:cNvPr>
          <p:cNvSpPr/>
          <p:nvPr/>
        </p:nvSpPr>
        <p:spPr>
          <a:xfrm>
            <a:off x="5415301" y="2416364"/>
            <a:ext cx="833547" cy="823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137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9AE56A-5CBA-86B7-641B-823F9A7A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6C96F-989E-C371-73C8-6B20692AF598}"/>
              </a:ext>
            </a:extLst>
          </p:cNvPr>
          <p:cNvGrpSpPr/>
          <p:nvPr/>
        </p:nvGrpSpPr>
        <p:grpSpPr>
          <a:xfrm>
            <a:off x="653359" y="2575568"/>
            <a:ext cx="6378230" cy="3622830"/>
            <a:chOff x="653359" y="2575568"/>
            <a:chExt cx="6378230" cy="3622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EA60B6-B54D-296B-F9C0-E61E04476B14}"/>
                </a:ext>
              </a:extLst>
            </p:cNvPr>
            <p:cNvGrpSpPr/>
            <p:nvPr/>
          </p:nvGrpSpPr>
          <p:grpSpPr>
            <a:xfrm>
              <a:off x="653359" y="2575568"/>
              <a:ext cx="6378230" cy="3622830"/>
              <a:chOff x="653359" y="2575568"/>
              <a:chExt cx="6378230" cy="3622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CA293A-0C7D-F93C-2EE4-4653420F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359" y="2575568"/>
                <a:ext cx="6225366" cy="34323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7BD8483-97BA-FABC-8F6C-9E643820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938" y="5691673"/>
                <a:ext cx="2761651" cy="50672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C4F67A-1360-5056-BD32-02B4938C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1420" y="2664316"/>
              <a:ext cx="3301931" cy="111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/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den>
                    </m:f>
                    <m:r>
                      <a:rPr lang="en-US" altLang="ko-KR" sz="3000" b="0" i="1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∗</m:t>
                    </m:r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1 * 5 = 5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FF71B09-75E5-C559-FDCD-88DBF6D3A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479" y="1779651"/>
            <a:ext cx="3395889" cy="1439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2B43F-9DAF-500A-E050-5A42857DD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30" y="3091888"/>
            <a:ext cx="4422703" cy="3138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7A54C9-E1B9-0ED2-E5E6-B2026C997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137" y="3283919"/>
            <a:ext cx="2133600" cy="30090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C8D8302-6741-65D0-23E1-10294EEA87E0}"/>
              </a:ext>
            </a:extLst>
          </p:cNvPr>
          <p:cNvSpPr/>
          <p:nvPr/>
        </p:nvSpPr>
        <p:spPr>
          <a:xfrm>
            <a:off x="669956" y="3342091"/>
            <a:ext cx="626999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7B7B1D5-1183-ADFA-04FC-212420D199B9}"/>
              </a:ext>
            </a:extLst>
          </p:cNvPr>
          <p:cNvSpPr/>
          <p:nvPr/>
        </p:nvSpPr>
        <p:spPr>
          <a:xfrm>
            <a:off x="7443154" y="4037220"/>
            <a:ext cx="833547" cy="1063457"/>
          </a:xfrm>
          <a:prstGeom prst="diamond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E93474-BEE3-D05A-46DC-1FC22AB0C050}"/>
              </a:ext>
            </a:extLst>
          </p:cNvPr>
          <p:cNvSpPr/>
          <p:nvPr/>
        </p:nvSpPr>
        <p:spPr>
          <a:xfrm>
            <a:off x="5191003" y="1789615"/>
            <a:ext cx="1048514" cy="637899"/>
          </a:xfrm>
          <a:prstGeom prst="diamond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7DF9B32-A3F0-4010-6FA5-2095FF3FFE8E}"/>
              </a:ext>
            </a:extLst>
          </p:cNvPr>
          <p:cNvSpPr/>
          <p:nvPr/>
        </p:nvSpPr>
        <p:spPr>
          <a:xfrm>
            <a:off x="733309" y="3895228"/>
            <a:ext cx="789427" cy="426235"/>
          </a:xfrm>
          <a:prstGeom prst="diamond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6130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9AE56A-5CBA-86B7-641B-823F9A7A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6C96F-989E-C371-73C8-6B20692AF598}"/>
              </a:ext>
            </a:extLst>
          </p:cNvPr>
          <p:cNvGrpSpPr/>
          <p:nvPr/>
        </p:nvGrpSpPr>
        <p:grpSpPr>
          <a:xfrm>
            <a:off x="653359" y="2575568"/>
            <a:ext cx="6378230" cy="3622830"/>
            <a:chOff x="653359" y="2575568"/>
            <a:chExt cx="6378230" cy="3622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EA60B6-B54D-296B-F9C0-E61E04476B14}"/>
                </a:ext>
              </a:extLst>
            </p:cNvPr>
            <p:cNvGrpSpPr/>
            <p:nvPr/>
          </p:nvGrpSpPr>
          <p:grpSpPr>
            <a:xfrm>
              <a:off x="653359" y="2575568"/>
              <a:ext cx="6378230" cy="3622830"/>
              <a:chOff x="653359" y="2575568"/>
              <a:chExt cx="6378230" cy="3622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CA293A-0C7D-F93C-2EE4-4653420F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359" y="2575568"/>
                <a:ext cx="6225366" cy="34323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7BD8483-97BA-FABC-8F6C-9E643820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938" y="5691673"/>
                <a:ext cx="2761651" cy="50672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C4F67A-1360-5056-BD32-02B4938C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1420" y="2664316"/>
              <a:ext cx="3301931" cy="111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/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den>
                    </m:f>
                    <m:r>
                      <a:rPr lang="en-US" altLang="ko-KR" sz="3000" b="0" i="1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∗</m:t>
                    </m:r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1 * 5 = 5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FF71B09-75E5-C559-FDCD-88DBF6D3A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479" y="1779651"/>
            <a:ext cx="3395889" cy="1439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2B43F-9DAF-500A-E050-5A42857DD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30" y="3091888"/>
            <a:ext cx="4422703" cy="3138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7A54C9-E1B9-0ED2-E5E6-B2026C997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137" y="3283919"/>
            <a:ext cx="2133600" cy="300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14E2DD-7931-C3F6-C067-577685B209E4}"/>
                  </a:ext>
                </a:extLst>
              </p:cNvPr>
              <p:cNvSpPr txBox="1"/>
              <p:nvPr/>
            </p:nvSpPr>
            <p:spPr>
              <a:xfrm>
                <a:off x="1175756" y="3429000"/>
                <a:ext cx="551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5</m:t>
                      </m:r>
                    </m:oMath>
                  </m:oMathPara>
                </a14:m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14E2DD-7931-C3F6-C067-577685B20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56" y="3429000"/>
                <a:ext cx="551502" cy="400110"/>
              </a:xfrm>
              <a:prstGeom prst="rect">
                <a:avLst/>
              </a:prstGeom>
              <a:blipFill>
                <a:blip r:embed="rId12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6D28EC-C28F-687A-D62A-A0A8AF02A0B9}"/>
              </a:ext>
            </a:extLst>
          </p:cNvPr>
          <p:cNvSpPr/>
          <p:nvPr/>
        </p:nvSpPr>
        <p:spPr>
          <a:xfrm>
            <a:off x="669956" y="3342091"/>
            <a:ext cx="1057302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547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9AE56A-5CBA-86B7-641B-823F9A7A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23" y="1985307"/>
            <a:ext cx="5144277" cy="42291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6C96F-989E-C371-73C8-6B20692AF598}"/>
              </a:ext>
            </a:extLst>
          </p:cNvPr>
          <p:cNvGrpSpPr/>
          <p:nvPr/>
        </p:nvGrpSpPr>
        <p:grpSpPr>
          <a:xfrm>
            <a:off x="653359" y="2575568"/>
            <a:ext cx="6378230" cy="3622830"/>
            <a:chOff x="653359" y="2575568"/>
            <a:chExt cx="6378230" cy="36228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7EA60B6-B54D-296B-F9C0-E61E04476B14}"/>
                </a:ext>
              </a:extLst>
            </p:cNvPr>
            <p:cNvGrpSpPr/>
            <p:nvPr/>
          </p:nvGrpSpPr>
          <p:grpSpPr>
            <a:xfrm>
              <a:off x="653359" y="2575568"/>
              <a:ext cx="6378230" cy="3622830"/>
              <a:chOff x="653359" y="2575568"/>
              <a:chExt cx="6378230" cy="362283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13CA293A-0C7D-F93C-2EE4-4653420F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359" y="2575568"/>
                <a:ext cx="6225366" cy="343233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07BD8483-97BA-FABC-8F6C-9E6438203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938" y="5691673"/>
                <a:ext cx="2761651" cy="506725"/>
              </a:xfrm>
              <a:prstGeom prst="rect">
                <a:avLst/>
              </a:prstGeom>
            </p:spPr>
          </p:pic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C4F67A-1360-5056-BD32-02B4938CA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1420" y="2664316"/>
              <a:ext cx="3301931" cy="11144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/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den>
                    </m:f>
                    <m:r>
                      <a:rPr lang="en-US" altLang="ko-KR" sz="3000" b="0" i="1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 ∗</m:t>
                    </m:r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3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= 1 * -2 = -2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FBCAD2-97C8-4320-B0C4-EB63D0A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37" y="4144505"/>
                <a:ext cx="5396428" cy="823752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FFF71B09-75E5-C559-FDCD-88DBF6D3A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8479" y="1779651"/>
            <a:ext cx="3395889" cy="1439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542B43F-9DAF-500A-E050-5A42857DD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130" y="3091888"/>
            <a:ext cx="4422703" cy="3138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7A54C9-E1B9-0ED2-E5E6-B2026C997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137" y="3283919"/>
            <a:ext cx="2133600" cy="300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14E2DD-7931-C3F6-C067-577685B209E4}"/>
                  </a:ext>
                </a:extLst>
              </p:cNvPr>
              <p:cNvSpPr txBox="1"/>
              <p:nvPr/>
            </p:nvSpPr>
            <p:spPr>
              <a:xfrm>
                <a:off x="1175756" y="3429000"/>
                <a:ext cx="551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5</m:t>
                      </m:r>
                    </m:oMath>
                  </m:oMathPara>
                </a14:m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14E2DD-7931-C3F6-C067-577685B20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56" y="3429000"/>
                <a:ext cx="551502" cy="400110"/>
              </a:xfrm>
              <a:prstGeom prst="rect">
                <a:avLst/>
              </a:prstGeom>
              <a:blipFill>
                <a:blip r:embed="rId12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6D28EC-C28F-687A-D62A-A0A8AF02A0B9}"/>
              </a:ext>
            </a:extLst>
          </p:cNvPr>
          <p:cNvSpPr/>
          <p:nvPr/>
        </p:nvSpPr>
        <p:spPr>
          <a:xfrm>
            <a:off x="669955" y="4219172"/>
            <a:ext cx="1261481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89D2E7-1D66-4E1C-13D6-F45F505EC5A2}"/>
                  </a:ext>
                </a:extLst>
              </p:cNvPr>
              <p:cNvSpPr txBox="1"/>
              <p:nvPr/>
            </p:nvSpPr>
            <p:spPr>
              <a:xfrm>
                <a:off x="1164045" y="4291489"/>
                <a:ext cx="5515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−2</m:t>
                      </m:r>
                    </m:oMath>
                  </m:oMathPara>
                </a14:m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89D2E7-1D66-4E1C-13D6-F45F505EC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45" y="4291489"/>
                <a:ext cx="551502" cy="400110"/>
              </a:xfrm>
              <a:prstGeom prst="rect">
                <a:avLst/>
              </a:prstGeom>
              <a:blipFill>
                <a:blip r:embed="rId13"/>
                <a:stretch>
                  <a:fillRect r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6B3A2E-8D1C-A6F8-6C76-7D0442CC24FD}"/>
              </a:ext>
            </a:extLst>
          </p:cNvPr>
          <p:cNvSpPr/>
          <p:nvPr/>
        </p:nvSpPr>
        <p:spPr>
          <a:xfrm>
            <a:off x="6708710" y="4164430"/>
            <a:ext cx="569167" cy="8237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BD2C64-226A-5C56-A4AC-20CC21C679EA}"/>
              </a:ext>
            </a:extLst>
          </p:cNvPr>
          <p:cNvSpPr/>
          <p:nvPr/>
        </p:nvSpPr>
        <p:spPr>
          <a:xfrm>
            <a:off x="5451156" y="2520298"/>
            <a:ext cx="797708" cy="58129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2083F5-1A47-C82C-4E31-A5FA99EF21FC}"/>
              </a:ext>
            </a:extLst>
          </p:cNvPr>
          <p:cNvSpPr/>
          <p:nvPr/>
        </p:nvSpPr>
        <p:spPr>
          <a:xfrm>
            <a:off x="7511476" y="4164430"/>
            <a:ext cx="569167" cy="8237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20388E-83D1-9614-A16D-57FC61E7610C}"/>
              </a:ext>
            </a:extLst>
          </p:cNvPr>
          <p:cNvSpPr/>
          <p:nvPr/>
        </p:nvSpPr>
        <p:spPr>
          <a:xfrm>
            <a:off x="6443592" y="1805602"/>
            <a:ext cx="797708" cy="58129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0460C6-A0BF-A980-A04E-0C5029EC91A0}"/>
              </a:ext>
            </a:extLst>
          </p:cNvPr>
          <p:cNvSpPr/>
          <p:nvPr/>
        </p:nvSpPr>
        <p:spPr>
          <a:xfrm>
            <a:off x="776902" y="3038937"/>
            <a:ext cx="797708" cy="36242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298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C78AE-AAAF-9141-3C53-8E7C0B234CB4}"/>
              </a:ext>
            </a:extLst>
          </p:cNvPr>
          <p:cNvSpPr txBox="1"/>
          <p:nvPr/>
        </p:nvSpPr>
        <p:spPr>
          <a:xfrm>
            <a:off x="7031589" y="3101588"/>
            <a:ext cx="5144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198D12-1C6A-8A46-B99A-FD22ABBC19C2}"/>
              </a:ext>
            </a:extLst>
          </p:cNvPr>
          <p:cNvGrpSpPr/>
          <p:nvPr/>
        </p:nvGrpSpPr>
        <p:grpSpPr>
          <a:xfrm>
            <a:off x="645130" y="2379306"/>
            <a:ext cx="6386459" cy="3850847"/>
            <a:chOff x="645130" y="3091888"/>
            <a:chExt cx="5205607" cy="313826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542B43F-9DAF-500A-E050-5A42857D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130" y="3091888"/>
              <a:ext cx="4422703" cy="313826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37A54C9-E1B9-0ED2-E5E6-B2026C997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7137" y="3283919"/>
              <a:ext cx="2133600" cy="300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14E2DD-7931-C3F6-C067-577685B209E4}"/>
                    </a:ext>
                  </a:extLst>
                </p:cNvPr>
                <p:cNvSpPr txBox="1"/>
                <p:nvPr/>
              </p:nvSpPr>
              <p:spPr>
                <a:xfrm>
                  <a:off x="1175756" y="3429000"/>
                  <a:ext cx="551502" cy="326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5</m:t>
                        </m:r>
                      </m:oMath>
                    </m:oMathPara>
                  </a14:m>
                  <a:endPara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C14E2DD-7931-C3F6-C067-577685B20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5756" y="3429000"/>
                  <a:ext cx="551502" cy="3260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89D2E7-1D66-4E1C-13D6-F45F505EC5A2}"/>
                    </a:ext>
                  </a:extLst>
                </p:cNvPr>
                <p:cNvSpPr txBox="1"/>
                <p:nvPr/>
              </p:nvSpPr>
              <p:spPr>
                <a:xfrm>
                  <a:off x="1164045" y="4291489"/>
                  <a:ext cx="551502" cy="3260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=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−2</m:t>
                        </m:r>
                      </m:oMath>
                    </m:oMathPara>
                  </a14:m>
                  <a:endPara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89D2E7-1D66-4E1C-13D6-F45F505EC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045" y="4291489"/>
                  <a:ext cx="551502" cy="326071"/>
                </a:xfrm>
                <a:prstGeom prst="rect">
                  <a:avLst/>
                </a:prstGeom>
                <a:blipFill>
                  <a:blip r:embed="rId7"/>
                  <a:stretch>
                    <a:fillRect r="-144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55B7133-7474-FB5F-60FB-AADA2132A915}"/>
              </a:ext>
            </a:extLst>
          </p:cNvPr>
          <p:cNvSpPr txBox="1"/>
          <p:nvPr/>
        </p:nvSpPr>
        <p:spPr>
          <a:xfrm>
            <a:off x="6537064" y="3666624"/>
            <a:ext cx="5144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처럼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미분 값을 통해 </a:t>
            </a:r>
            <a:r>
              <a:rPr lang="ko-KR" altLang="en-US" sz="22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얼마나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영향을 미치는지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 수 있음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78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인공지능의 역사 : 네이버 블로그">
            <a:extLst>
              <a:ext uri="{FF2B5EF4-FFF2-40B4-BE49-F238E27FC236}">
                <a16:creationId xmlns:a16="http://schemas.microsoft.com/office/drawing/2014/main" id="{B960D44C-CF48-46E6-41EB-DF28EAF95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0" t="4220" r="18843" b="51611"/>
          <a:stretch/>
        </p:blipFill>
        <p:spPr bwMode="auto">
          <a:xfrm>
            <a:off x="8525549" y="2895275"/>
            <a:ext cx="2975201" cy="324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D98E5769-15AD-52EF-B237-F7693C6F0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9" y="940285"/>
            <a:ext cx="7116628" cy="54732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27">
            <a:extLst>
              <a:ext uri="{FF2B5EF4-FFF2-40B4-BE49-F238E27FC236}">
                <a16:creationId xmlns:a16="http://schemas.microsoft.com/office/drawing/2014/main" id="{54A4781A-6572-157A-7AEC-C6F380A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28" y="6316314"/>
            <a:ext cx="353005" cy="365125"/>
          </a:xfrm>
        </p:spPr>
        <p:txBody>
          <a:bodyPr/>
          <a:lstStyle/>
          <a:p>
            <a:fld id="{B4D24981-4D4B-4736-88EF-0AF8ABDFB2D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6488FDE-4E00-BB83-B0FC-D2D2FA033C4C}"/>
              </a:ext>
            </a:extLst>
          </p:cNvPr>
          <p:cNvSpPr/>
          <p:nvPr/>
        </p:nvSpPr>
        <p:spPr>
          <a:xfrm>
            <a:off x="8525551" y="5803650"/>
            <a:ext cx="2975201" cy="466530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Lisp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시장 붕괴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A643D-9624-5690-DB28-BD9CF79589F7}"/>
              </a:ext>
            </a:extLst>
          </p:cNvPr>
          <p:cNvSpPr/>
          <p:nvPr/>
        </p:nvSpPr>
        <p:spPr>
          <a:xfrm>
            <a:off x="8525549" y="1502366"/>
            <a:ext cx="2975201" cy="1086925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다층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퍼셉트론으로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인한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신경망 부활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4E833D-EC26-42B0-B9D4-34D135AA44D9}"/>
              </a:ext>
            </a:extLst>
          </p:cNvPr>
          <p:cNvSpPr/>
          <p:nvPr/>
        </p:nvSpPr>
        <p:spPr>
          <a:xfrm>
            <a:off x="1408923" y="4959226"/>
            <a:ext cx="3013787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62E88-3223-D618-C297-A9FBEAEB0E79}"/>
              </a:ext>
            </a:extLst>
          </p:cNvPr>
          <p:cNvSpPr/>
          <p:nvPr/>
        </p:nvSpPr>
        <p:spPr>
          <a:xfrm>
            <a:off x="1408923" y="2342076"/>
            <a:ext cx="3536301" cy="494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9A6C33C-A563-D7DD-001D-6A7A4573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031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A57DF1-9FFF-D8C3-DB2F-CA4393B1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412" y="2902752"/>
            <a:ext cx="8275354" cy="359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F2A08-6EC9-2A08-08BF-D91E40D52B42}"/>
              </a:ext>
            </a:extLst>
          </p:cNvPr>
          <p:cNvSpPr txBox="1"/>
          <p:nvPr/>
        </p:nvSpPr>
        <p:spPr>
          <a:xfrm>
            <a:off x="896470" y="2199389"/>
            <a:ext cx="5199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이렇게 많은 미분을 수행 해야 해도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B8996-AA94-7596-5888-63D6EA3F4C3B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62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A57DF1-9FFF-D8C3-DB2F-CA4393B17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412" y="2902752"/>
            <a:ext cx="8275354" cy="359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F2A08-6EC9-2A08-08BF-D91E40D52B42}"/>
              </a:ext>
            </a:extLst>
          </p:cNvPr>
          <p:cNvSpPr txBox="1"/>
          <p:nvPr/>
        </p:nvSpPr>
        <p:spPr>
          <a:xfrm>
            <a:off x="896469" y="2199389"/>
            <a:ext cx="602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마지막에 있는 부분의 영향역을 파악하여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36337B5-6478-28CF-69E0-831D4E18D123}"/>
              </a:ext>
            </a:extLst>
          </p:cNvPr>
          <p:cNvCxnSpPr/>
          <p:nvPr/>
        </p:nvCxnSpPr>
        <p:spPr>
          <a:xfrm>
            <a:off x="7277877" y="3191069"/>
            <a:ext cx="0" cy="288315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818775-8DE4-5291-A77C-551150A585B3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737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F2A08-6EC9-2A08-08BF-D91E40D52B42}"/>
              </a:ext>
            </a:extLst>
          </p:cNvPr>
          <p:cNvSpPr txBox="1"/>
          <p:nvPr/>
        </p:nvSpPr>
        <p:spPr>
          <a:xfrm>
            <a:off x="896469" y="2199389"/>
            <a:ext cx="602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미치는 영향을 알 수 있음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AA642A-5579-9E4B-1897-254D34FD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70" y="2746931"/>
            <a:ext cx="8217860" cy="38038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515980-D18D-942D-5A8C-210B97CF2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750" y="4301013"/>
            <a:ext cx="857250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DDA126-53F6-D5B0-256A-9830DFB15D70}"/>
              </a:ext>
            </a:extLst>
          </p:cNvPr>
          <p:cNvSpPr txBox="1"/>
          <p:nvPr/>
        </p:nvSpPr>
        <p:spPr>
          <a:xfrm>
            <a:off x="669956" y="850102"/>
            <a:ext cx="6607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 propagation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5BD9BB-06CF-C70E-1616-87919CBE5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054" y="3009757"/>
            <a:ext cx="7990089" cy="35970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EDA1D0-8803-EF28-AA01-261A1CB4B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140" y="2781300"/>
            <a:ext cx="1485900" cy="647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4CAABA-62DB-0F74-BA98-CB65EDFFA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401" y="2685907"/>
            <a:ext cx="1485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4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78D116-6FF3-57B5-1D9D-141A08AE9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60" y="3429000"/>
            <a:ext cx="10363280" cy="2151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B6F9CF-BDA5-A491-6CDA-BA9669AA338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6D7FC-4FB5-0495-D707-9874CADEACD6}"/>
              </a:ext>
            </a:extLst>
          </p:cNvPr>
          <p:cNvSpPr txBox="1"/>
          <p:nvPr/>
        </p:nvSpPr>
        <p:spPr>
          <a:xfrm>
            <a:off x="1060274" y="2199389"/>
            <a:ext cx="10071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은닉층이 많은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딥러닝의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 학습이 잘 이루어 지지 않았음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5E32E4F-DC81-1FF2-C1AF-91CDFA74A307}"/>
              </a:ext>
            </a:extLst>
          </p:cNvPr>
          <p:cNvSpPr/>
          <p:nvPr/>
        </p:nvSpPr>
        <p:spPr>
          <a:xfrm flipH="1">
            <a:off x="1098228" y="5158403"/>
            <a:ext cx="9995542" cy="1157911"/>
          </a:xfrm>
          <a:prstGeom prst="rightArrow">
            <a:avLst>
              <a:gd name="adj1" fmla="val 50000"/>
              <a:gd name="adj2" fmla="val 39662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역전파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794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6F9CF-BDA5-A491-6CDA-BA9669AA338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2FCE79-C6E0-C79A-ABF7-B6BF2345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2410862"/>
            <a:ext cx="7990089" cy="3597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F60A0-9E87-E4CF-9AE5-16183A6507E2}"/>
                  </a:ext>
                </a:extLst>
              </p:cNvPr>
              <p:cNvSpPr txBox="1"/>
              <p:nvPr/>
            </p:nvSpPr>
            <p:spPr>
              <a:xfrm>
                <a:off x="6413324" y="1985307"/>
                <a:ext cx="5035726" cy="677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𝑥</m:t>
                        </m:r>
                      </m:den>
                    </m:f>
                    <m:r>
                      <a:rPr lang="ko-KR" altLang="en-US" sz="2400" i="1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의</m:t>
                    </m:r>
                  </m:oMath>
                </a14:m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경우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곱한 경우 임 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F60A0-9E87-E4CF-9AE5-16183A65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24" y="1985307"/>
                <a:ext cx="5035726" cy="677493"/>
              </a:xfrm>
              <a:prstGeom prst="rect">
                <a:avLst/>
              </a:prstGeom>
              <a:blipFill>
                <a:blip r:embed="rId5"/>
                <a:stretch>
                  <a:fillRect b="-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F7230AC0-D2AB-B7B8-3927-60831AA3C5D4}"/>
              </a:ext>
            </a:extLst>
          </p:cNvPr>
          <p:cNvSpPr/>
          <p:nvPr/>
        </p:nvSpPr>
        <p:spPr>
          <a:xfrm>
            <a:off x="763262" y="2858437"/>
            <a:ext cx="393734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BC5A7C-E06C-BC27-E1A3-60563EC541C1}"/>
              </a:ext>
            </a:extLst>
          </p:cNvPr>
          <p:cNvSpPr/>
          <p:nvPr/>
        </p:nvSpPr>
        <p:spPr>
          <a:xfrm>
            <a:off x="707278" y="4982547"/>
            <a:ext cx="393734" cy="379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9C7AB-7C93-A784-BDD5-ED7A64CC9A84}"/>
              </a:ext>
            </a:extLst>
          </p:cNvPr>
          <p:cNvSpPr/>
          <p:nvPr/>
        </p:nvSpPr>
        <p:spPr>
          <a:xfrm>
            <a:off x="4125392" y="3924098"/>
            <a:ext cx="689204" cy="713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409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6F9CF-BDA5-A491-6CDA-BA9669AA338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2FCE79-C6E0-C79A-ABF7-B6BF2345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2410862"/>
            <a:ext cx="7990089" cy="3597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F60A0-9E87-E4CF-9AE5-16183A6507E2}"/>
                  </a:ext>
                </a:extLst>
              </p:cNvPr>
              <p:cNvSpPr txBox="1"/>
              <p:nvPr/>
            </p:nvSpPr>
            <p:spPr>
              <a:xfrm>
                <a:off x="6413324" y="1985307"/>
                <a:ext cx="5035726" cy="837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이</m:t>
                    </m:r>
                    <m:r>
                      <a:rPr lang="ko-KR" altLang="en-US" sz="24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때</m:t>
                    </m:r>
                  </m:oMath>
                </a14:m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y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앞에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sigmoid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존재하면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y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 ~ 1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사이의 값을 가짐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F60A0-9E87-E4CF-9AE5-16183A65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324" y="1985307"/>
                <a:ext cx="5035726" cy="837922"/>
              </a:xfrm>
              <a:prstGeom prst="rect">
                <a:avLst/>
              </a:prstGeom>
              <a:blipFill>
                <a:blip r:embed="rId5"/>
                <a:stretch>
                  <a:fillRect l="-1816" t="-5109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D3E687D7-2D27-959B-A4B2-3D6898145817}"/>
              </a:ext>
            </a:extLst>
          </p:cNvPr>
          <p:cNvSpPr/>
          <p:nvPr/>
        </p:nvSpPr>
        <p:spPr>
          <a:xfrm>
            <a:off x="123361" y="5069078"/>
            <a:ext cx="513400" cy="50385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8836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6F9CF-BDA5-A491-6CDA-BA9669AA338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2FCE79-C6E0-C79A-ABF7-B6BF2345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2410862"/>
            <a:ext cx="7990089" cy="3597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F60A0-9E87-E4CF-9AE5-16183A6507E2}"/>
                  </a:ext>
                </a:extLst>
              </p:cNvPr>
              <p:cNvSpPr txBox="1"/>
              <p:nvPr/>
            </p:nvSpPr>
            <p:spPr>
              <a:xfrm>
                <a:off x="6437523" y="1702783"/>
                <a:ext cx="5203288" cy="141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𝑥</m:t>
                        </m:r>
                      </m:den>
                    </m:f>
                    <m:r>
                      <a:rPr lang="ko-KR" altLang="en-US" sz="2400" i="1">
                        <a:latin typeface="Cambria Math" panose="02040503050406030204" pitchFamily="18" charset="0"/>
                        <a:ea typeface="나눔스퀘어 ExtraBold" panose="020B0600000101010101" pitchFamily="50" charset="-127"/>
                      </a:rPr>
                      <m:t>는</m:t>
                    </m:r>
                  </m:oMath>
                </a14:m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𝑓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𝜕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 ExtraBold" panose="020B0600000101010101" pitchFamily="50" charset="-127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 ~ 1 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사이의 값을 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NN(Neural Network)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개수 만큼 곱을 하게 되어 점점 </a:t>
                </a:r>
                <a:r>
                  <a:rPr lang="en-US" altLang="ko-KR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</a:t>
                </a:r>
                <a:r>
                  <a:rPr lang="ko-KR" altLang="en-US" sz="2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가까운 수가 됨</a:t>
                </a:r>
                <a:endPara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EF60A0-9E87-E4CF-9AE5-16183A650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523" y="1702783"/>
                <a:ext cx="5203288" cy="1416157"/>
              </a:xfrm>
              <a:prstGeom prst="rect">
                <a:avLst/>
              </a:prstGeom>
              <a:blipFill>
                <a:blip r:embed="rId5"/>
                <a:stretch>
                  <a:fillRect l="-1756" b="-85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F7230AC0-D2AB-B7B8-3927-60831AA3C5D4}"/>
              </a:ext>
            </a:extLst>
          </p:cNvPr>
          <p:cNvSpPr/>
          <p:nvPr/>
        </p:nvSpPr>
        <p:spPr>
          <a:xfrm>
            <a:off x="763262" y="2858437"/>
            <a:ext cx="393734" cy="570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089F6F-FB8E-56B8-9525-AF027BCDC963}"/>
              </a:ext>
            </a:extLst>
          </p:cNvPr>
          <p:cNvSpPr/>
          <p:nvPr/>
        </p:nvSpPr>
        <p:spPr>
          <a:xfrm>
            <a:off x="123361" y="5069078"/>
            <a:ext cx="513400" cy="50385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2383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41ABE-FC1A-FED9-E5AE-55CCCE43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2224968"/>
            <a:ext cx="6197967" cy="378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D3D8CB5A-CFEE-8508-D8C6-36BE4004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5D28A0-48BA-4B65-B156-66CFA52BCD3E}"/>
              </a:ext>
            </a:extLst>
          </p:cNvPr>
          <p:cNvSpPr txBox="1"/>
          <p:nvPr/>
        </p:nvSpPr>
        <p:spPr>
          <a:xfrm>
            <a:off x="7097119" y="3342685"/>
            <a:ext cx="383085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(Sigmoid)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아무리 큰 수가 들어와도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수가 출력이 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이와 같이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보다 작은 값을 계속 곱을 해 나아가기 때문에 학습이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이루어지지 않음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B2DE3B-B597-4327-BBAC-C670425C8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118" y="1982850"/>
            <a:ext cx="3499762" cy="1102665"/>
          </a:xfrm>
          <a:prstGeom prst="rect">
            <a:avLst/>
          </a:prstGeom>
        </p:spPr>
      </p:pic>
      <p:sp>
        <p:nvSpPr>
          <p:cNvPr id="25" name="슬라이드 번호 개체 틀 27">
            <a:extLst>
              <a:ext uri="{FF2B5EF4-FFF2-40B4-BE49-F238E27FC236}">
                <a16:creationId xmlns:a16="http://schemas.microsoft.com/office/drawing/2014/main" id="{29996A2A-3E6A-45C7-84AD-271777EF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160CE-C205-026F-5F41-4B2C3DA3A3E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Sigmoid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단점</a:t>
            </a:r>
          </a:p>
        </p:txBody>
      </p:sp>
    </p:spTree>
    <p:extLst>
      <p:ext uri="{BB962C8B-B14F-4D97-AF65-F5344CB8AC3E}">
        <p14:creationId xmlns:p14="http://schemas.microsoft.com/office/powerpoint/2010/main" val="4208794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509EC51E-5990-3E0F-A92B-C30586D7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슬라이드 번호 개체 틀 27">
            <a:extLst>
              <a:ext uri="{FF2B5EF4-FFF2-40B4-BE49-F238E27FC236}">
                <a16:creationId xmlns:a16="http://schemas.microsoft.com/office/drawing/2014/main" id="{FFCDD994-457D-454E-938A-E0E32746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6F9CF-BDA5-A491-6CDA-BA9669AA338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Vanishing Gradient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6D7FC-4FB5-0495-D707-9874CADEACD6}"/>
              </a:ext>
            </a:extLst>
          </p:cNvPr>
          <p:cNvSpPr txBox="1"/>
          <p:nvPr/>
        </p:nvSpPr>
        <p:spPr>
          <a:xfrm>
            <a:off x="2077616" y="2408657"/>
            <a:ext cx="8036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역전파를 통해 영향력을 알아 볼 수록 점점 영향력이 사라지는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Vanishing Gradient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874FCC-2E2C-1FE4-DCDB-2D1B464C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275" y="3610232"/>
            <a:ext cx="10071450" cy="211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0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53C84E-1D8E-2AC6-5655-54DCBA546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7" y="1985307"/>
            <a:ext cx="6303147" cy="41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7E10-DCF7-A26E-0F50-6863D102493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탄생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6852AA6A-35CE-BA08-34C7-39EF9681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C54766-DE11-48C4-865F-C420E4FD1154}"/>
              </a:ext>
            </a:extLst>
          </p:cNvPr>
          <p:cNvSpPr txBox="1"/>
          <p:nvPr/>
        </p:nvSpPr>
        <p:spPr>
          <a:xfrm>
            <a:off x="7294260" y="3060591"/>
            <a:ext cx="42277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렐루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시그모이드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함수의 한계를 극복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함수는 음수 값은 모두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양수 값은 같은 값으로 출력하는 특징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기울기 손실 문제를 해결 하여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깊은 신경망의 학습이 가능해짐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8FEEAE9-B6DB-499F-84D3-EE119453A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665" y="1985307"/>
            <a:ext cx="2809875" cy="876300"/>
          </a:xfrm>
          <a:prstGeom prst="rect">
            <a:avLst/>
          </a:prstGeom>
        </p:spPr>
      </p:pic>
      <p:sp>
        <p:nvSpPr>
          <p:cNvPr id="26" name="슬라이드 번호 개체 틀 27">
            <a:extLst>
              <a:ext uri="{FF2B5EF4-FFF2-40B4-BE49-F238E27FC236}">
                <a16:creationId xmlns:a16="http://schemas.microsoft.com/office/drawing/2014/main" id="{9DFCBA2E-6075-4F90-B3A7-1CB563FC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570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로고 및 브랜드 가이드라인 | NVIDIA">
            <a:extLst>
              <a:ext uri="{FF2B5EF4-FFF2-40B4-BE49-F238E27FC236}">
                <a16:creationId xmlns:a16="http://schemas.microsoft.com/office/drawing/2014/main" id="{B65B3336-FDEF-6ADC-3534-237CE4F3C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5" r="1604"/>
          <a:stretch/>
        </p:blipFill>
        <p:spPr bwMode="auto">
          <a:xfrm>
            <a:off x="7967584" y="4516151"/>
            <a:ext cx="2975201" cy="122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ython - 나무위키">
            <a:extLst>
              <a:ext uri="{FF2B5EF4-FFF2-40B4-BE49-F238E27FC236}">
                <a16:creationId xmlns:a16="http://schemas.microsoft.com/office/drawing/2014/main" id="{D658DB49-9CA3-796B-4C6E-804D612A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84" y="1580529"/>
            <a:ext cx="2975201" cy="8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12DC1934-772B-689C-DA6F-355A9972A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6" y="940284"/>
            <a:ext cx="6260627" cy="55324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27">
            <a:extLst>
              <a:ext uri="{FF2B5EF4-FFF2-40B4-BE49-F238E27FC236}">
                <a16:creationId xmlns:a16="http://schemas.microsoft.com/office/drawing/2014/main" id="{54A4781A-6572-157A-7AEC-C6F380A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28" y="6316314"/>
            <a:ext cx="353005" cy="365125"/>
          </a:xfrm>
        </p:spPr>
        <p:txBody>
          <a:bodyPr/>
          <a:lstStyle/>
          <a:p>
            <a:fld id="{B4D24981-4D4B-4736-88EF-0AF8ABDFB2D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6488FDE-4E00-BB83-B0FC-D2D2FA033C4C}"/>
              </a:ext>
            </a:extLst>
          </p:cNvPr>
          <p:cNvSpPr/>
          <p:nvPr/>
        </p:nvSpPr>
        <p:spPr>
          <a:xfrm>
            <a:off x="7967584" y="5355579"/>
            <a:ext cx="2975201" cy="466530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NVIDIA GPU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3EA643D-9624-5690-DB28-BD9CF79589F7}"/>
              </a:ext>
            </a:extLst>
          </p:cNvPr>
          <p:cNvSpPr/>
          <p:nvPr/>
        </p:nvSpPr>
        <p:spPr>
          <a:xfrm>
            <a:off x="7967584" y="2306854"/>
            <a:ext cx="2975201" cy="457063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언어 출시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4E833D-EC26-42B0-B9D4-34D135AA44D9}"/>
              </a:ext>
            </a:extLst>
          </p:cNvPr>
          <p:cNvSpPr/>
          <p:nvPr/>
        </p:nvSpPr>
        <p:spPr>
          <a:xfrm>
            <a:off x="1296958" y="4641986"/>
            <a:ext cx="1464904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62E88-3223-D618-C297-A9FBEAEB0E79}"/>
              </a:ext>
            </a:extLst>
          </p:cNvPr>
          <p:cNvSpPr/>
          <p:nvPr/>
        </p:nvSpPr>
        <p:spPr>
          <a:xfrm>
            <a:off x="1296957" y="1017267"/>
            <a:ext cx="1073020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EEAD2B-DFA8-8918-56AF-487E6866543E}"/>
              </a:ext>
            </a:extLst>
          </p:cNvPr>
          <p:cNvSpPr/>
          <p:nvPr/>
        </p:nvSpPr>
        <p:spPr>
          <a:xfrm>
            <a:off x="1296956" y="1944702"/>
            <a:ext cx="1903443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EC878A-078F-A9E2-BEC7-7B5B654D2CF9}"/>
              </a:ext>
            </a:extLst>
          </p:cNvPr>
          <p:cNvSpPr/>
          <p:nvPr/>
        </p:nvSpPr>
        <p:spPr>
          <a:xfrm>
            <a:off x="7967584" y="3250953"/>
            <a:ext cx="2975201" cy="1088341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LSTM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</a:t>
            </a:r>
          </a:p>
        </p:txBody>
      </p:sp>
      <p:pic>
        <p:nvPicPr>
          <p:cNvPr id="13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B88E1810-5E02-29A7-FE41-FB954A573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728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79" y="62756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F4B59-8D9D-9CE0-47E8-D94C0731157B}"/>
              </a:ext>
            </a:extLst>
          </p:cNvPr>
          <p:cNvSpPr txBox="1"/>
          <p:nvPr/>
        </p:nvSpPr>
        <p:spPr>
          <a:xfrm>
            <a:off x="616168" y="850103"/>
            <a:ext cx="6708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 다른 문제 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</a:t>
            </a:r>
          </a:p>
        </p:txBody>
      </p:sp>
      <p:pic>
        <p:nvPicPr>
          <p:cNvPr id="2050" name="Picture 2" descr="과적합 - IT용어위키">
            <a:extLst>
              <a:ext uri="{FF2B5EF4-FFF2-40B4-BE49-F238E27FC236}">
                <a16:creationId xmlns:a16="http://schemas.microsoft.com/office/drawing/2014/main" id="{36EB7F48-F760-860D-C20D-298102DC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33" y="2753709"/>
            <a:ext cx="9841934" cy="32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CB8902AC-C984-479C-B78F-C7BD30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EF64AA-F373-EBB5-8CD3-24AC680FDA0F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93FF4-7DE5-3DD6-BA7B-EABE5D56D7C9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48FD-C4A4-5605-11DB-01E08D82BC23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962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79" y="62756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F4B59-8D9D-9CE0-47E8-D94C0731157B}"/>
              </a:ext>
            </a:extLst>
          </p:cNvPr>
          <p:cNvSpPr txBox="1"/>
          <p:nvPr/>
        </p:nvSpPr>
        <p:spPr>
          <a:xfrm>
            <a:off x="616168" y="850103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Overfitting</a:t>
            </a:r>
          </a:p>
        </p:txBody>
      </p:sp>
      <p:pic>
        <p:nvPicPr>
          <p:cNvPr id="2050" name="Picture 2" descr="과적합 - IT용어위키">
            <a:extLst>
              <a:ext uri="{FF2B5EF4-FFF2-40B4-BE49-F238E27FC236}">
                <a16:creationId xmlns:a16="http://schemas.microsoft.com/office/drawing/2014/main" id="{36EB7F48-F760-860D-C20D-298102DC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33" y="3062127"/>
            <a:ext cx="9841934" cy="32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4620D-B59C-4839-950F-C7A4F27BB590}"/>
              </a:ext>
            </a:extLst>
          </p:cNvPr>
          <p:cNvSpPr txBox="1"/>
          <p:nvPr/>
        </p:nvSpPr>
        <p:spPr>
          <a:xfrm>
            <a:off x="1175033" y="2125392"/>
            <a:ext cx="7457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0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너무 </a:t>
            </a:r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학습으로 학습 데이터에만 맞는 모델이 된 상황</a:t>
            </a:r>
            <a:endParaRPr lang="en-US" altLang="ko-KR" sz="2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CB8902AC-C984-479C-B78F-C7BD30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7CC203-EDE7-0AD9-EE6B-BA60B09AC23C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A1D72-5B1E-D2ED-E763-3853B8195794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6EC8E-8C26-8623-E753-E0689E894047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897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79" y="62756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F4B59-8D9D-9CE0-47E8-D94C0731157B}"/>
              </a:ext>
            </a:extLst>
          </p:cNvPr>
          <p:cNvSpPr txBox="1"/>
          <p:nvPr/>
        </p:nvSpPr>
        <p:spPr>
          <a:xfrm>
            <a:off x="616168" y="850103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4620D-B59C-4839-950F-C7A4F27BB590}"/>
              </a:ext>
            </a:extLst>
          </p:cNvPr>
          <p:cNvSpPr txBox="1"/>
          <p:nvPr/>
        </p:nvSpPr>
        <p:spPr>
          <a:xfrm>
            <a:off x="949602" y="2110003"/>
            <a:ext cx="100673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해결하기 위해 다양한 방법 중 </a:t>
            </a:r>
            <a:r>
              <a:rPr lang="en-US" altLang="ko-KR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Dropout</a:t>
            </a:r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라는 방법을 사용함</a:t>
            </a:r>
            <a:endParaRPr lang="en-US" altLang="ko-KR" sz="2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CB8902AC-C984-479C-B78F-C7BD30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FCCD9F-B59E-9553-8E7D-6114711F9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25"/>
          <a:stretch/>
        </p:blipFill>
        <p:spPr>
          <a:xfrm>
            <a:off x="2388342" y="2884946"/>
            <a:ext cx="7189884" cy="34313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EA65C-3C05-45CE-BDA0-F0A0910DF665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A45D8-527E-1B4B-F4C8-DEEBCE654C42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0B1D9-A148-538A-F1E4-E69B499176B3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16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79" y="62756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F4B59-8D9D-9CE0-47E8-D94C0731157B}"/>
              </a:ext>
            </a:extLst>
          </p:cNvPr>
          <p:cNvSpPr txBox="1"/>
          <p:nvPr/>
        </p:nvSpPr>
        <p:spPr>
          <a:xfrm>
            <a:off x="616168" y="850103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4620D-B59C-4839-950F-C7A4F27BB590}"/>
              </a:ext>
            </a:extLst>
          </p:cNvPr>
          <p:cNvSpPr txBox="1"/>
          <p:nvPr/>
        </p:nvSpPr>
        <p:spPr>
          <a:xfrm>
            <a:off x="949602" y="2110003"/>
            <a:ext cx="8785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 별 표시 부분에 출력 값에 가장 큰 상관관계가 있고 이로 인해</a:t>
            </a:r>
            <a:endParaRPr lang="en-US" altLang="ko-KR" sz="2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</a:t>
            </a:r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들이 제대로 학습이 되지 않을 수 있음  </a:t>
            </a:r>
            <a:endParaRPr lang="en-US" altLang="ko-KR" sz="2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CB8902AC-C984-479C-B78F-C7BD30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FCCD9F-B59E-9553-8E7D-6114711F9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53" b="12925"/>
          <a:stretch/>
        </p:blipFill>
        <p:spPr>
          <a:xfrm>
            <a:off x="2388342" y="2884946"/>
            <a:ext cx="3591117" cy="3431368"/>
          </a:xfrm>
          <a:prstGeom prst="rect">
            <a:avLst/>
          </a:prstGeom>
        </p:spPr>
      </p:pic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E192C7AF-36B1-9150-9BEF-51875E9F8AC0}"/>
              </a:ext>
            </a:extLst>
          </p:cNvPr>
          <p:cNvSpPr/>
          <p:nvPr/>
        </p:nvSpPr>
        <p:spPr>
          <a:xfrm>
            <a:off x="3254188" y="3917577"/>
            <a:ext cx="457200" cy="48409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92419B-91C8-F78A-2EFF-4B0E0F182D15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14A94-1FB4-7C7C-1B85-704CF48A6971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B4579-7015-DF80-88F0-359B03DC7884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141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79" y="62756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F4B59-8D9D-9CE0-47E8-D94C0731157B}"/>
              </a:ext>
            </a:extLst>
          </p:cNvPr>
          <p:cNvSpPr txBox="1"/>
          <p:nvPr/>
        </p:nvSpPr>
        <p:spPr>
          <a:xfrm>
            <a:off x="616168" y="850103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4620D-B59C-4839-950F-C7A4F27BB590}"/>
              </a:ext>
            </a:extLst>
          </p:cNvPr>
          <p:cNvSpPr txBox="1"/>
          <p:nvPr/>
        </p:nvSpPr>
        <p:spPr>
          <a:xfrm>
            <a:off x="949602" y="2110003"/>
            <a:ext cx="10067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보안하기 위해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</a:t>
            </a:r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입출력 관계를 끊어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특성을</a:t>
            </a:r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2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상관관계가 큰 특성에 출력이 결정되는 과대적합을 방지할 수 있음</a:t>
            </a:r>
            <a:endParaRPr lang="en-US" altLang="ko-KR" sz="22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CB8902AC-C984-479C-B78F-C7BD30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FCCD9F-B59E-9553-8E7D-6114711F9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25"/>
          <a:stretch/>
        </p:blipFill>
        <p:spPr>
          <a:xfrm>
            <a:off x="2388342" y="2884946"/>
            <a:ext cx="7189884" cy="3431368"/>
          </a:xfrm>
          <a:prstGeom prst="rect">
            <a:avLst/>
          </a:prstGeom>
        </p:spPr>
      </p:pic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E192C7AF-36B1-9150-9BEF-51875E9F8AC0}"/>
              </a:ext>
            </a:extLst>
          </p:cNvPr>
          <p:cNvSpPr/>
          <p:nvPr/>
        </p:nvSpPr>
        <p:spPr>
          <a:xfrm>
            <a:off x="3254188" y="3917577"/>
            <a:ext cx="457200" cy="48409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EB020944-A898-6594-A778-8E1929B8126D}"/>
              </a:ext>
            </a:extLst>
          </p:cNvPr>
          <p:cNvSpPr/>
          <p:nvPr/>
        </p:nvSpPr>
        <p:spPr>
          <a:xfrm>
            <a:off x="7001434" y="3908612"/>
            <a:ext cx="457200" cy="48409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472370-10C1-C8EC-D25D-93B6E5309C70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C0D5A-2E2E-C45F-CB8D-EF310944EBF7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CFC93-A0BA-210B-5A11-8FEBB2D3F43B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667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079" y="62756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EF4B59-8D9D-9CE0-47E8-D94C0731157B}"/>
              </a:ext>
            </a:extLst>
          </p:cNvPr>
          <p:cNvSpPr txBox="1"/>
          <p:nvPr/>
        </p:nvSpPr>
        <p:spPr>
          <a:xfrm>
            <a:off x="616168" y="850103"/>
            <a:ext cx="6216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Dropout</a:t>
            </a: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CB8902AC-C984-479C-B78F-C7BD30A6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FCCD9F-B59E-9553-8E7D-6114711F9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486" b="12925"/>
          <a:stretch/>
        </p:blipFill>
        <p:spPr>
          <a:xfrm>
            <a:off x="407939" y="2677022"/>
            <a:ext cx="3559981" cy="34313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036EB3-F4AB-21ED-DC77-615C0737B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920" y="2904045"/>
            <a:ext cx="7049047" cy="33325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17F30E-F76D-4EB3-2C41-982DB82FC613}"/>
              </a:ext>
            </a:extLst>
          </p:cNvPr>
          <p:cNvSpPr txBox="1"/>
          <p:nvPr/>
        </p:nvSpPr>
        <p:spPr>
          <a:xfrm>
            <a:off x="3967920" y="1850067"/>
            <a:ext cx="757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랜덤으로 관계를 끊어</a:t>
            </a:r>
            <a:r>
              <a:rPr lang="en-US" altLang="ko-KR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끊어지지 않은 특성</a:t>
            </a:r>
            <a:r>
              <a:rPr lang="ko-KR" altLang="en-US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endParaRPr lang="en-US" altLang="ko-KR" sz="24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r>
              <a:rPr lang="en-US" altLang="ko-KR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시키는 방법이 </a:t>
            </a:r>
            <a:r>
              <a:rPr lang="en-US" altLang="ko-KR" sz="2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Dropout</a:t>
            </a:r>
            <a:r>
              <a:rPr lang="en-US" altLang="ko-KR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solidFill>
                  <a:srgbClr val="55555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</a:t>
            </a:r>
            <a:endParaRPr lang="en-US" altLang="ko-KR" sz="2400" dirty="0">
              <a:solidFill>
                <a:srgbClr val="55555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7F704B-CDCC-4E2B-CFD6-A1EA5946ADA5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A52E0-0DBC-6F0C-0332-ED609E6DE9F2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러닝</a:t>
            </a:r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(Deep Learning)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3ABD5D-9BB1-AC63-4D0E-6DF9A5427CFC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0 3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519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1B24A4A-5B7F-F99F-E584-DA2DC7733AF5}"/>
              </a:ext>
            </a:extLst>
          </p:cNvPr>
          <p:cNvGrpSpPr/>
          <p:nvPr/>
        </p:nvGrpSpPr>
        <p:grpSpPr>
          <a:xfrm>
            <a:off x="0" y="-5434"/>
            <a:ext cx="12205236" cy="6947410"/>
            <a:chOff x="0" y="-5434"/>
            <a:chExt cx="12205236" cy="694741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1305B52-54B3-0267-5DBF-D0494826C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4973111" y="0"/>
              <a:ext cx="7232125" cy="694197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533EA06-A56F-6D87-625E-7E192311D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438"/>
            <a:stretch/>
          </p:blipFill>
          <p:spPr>
            <a:xfrm>
              <a:off x="0" y="-5434"/>
              <a:ext cx="7232125" cy="694741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0698" y="1949"/>
              <a:ext cx="9699419" cy="6854103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877078" y="1737265"/>
            <a:ext cx="2689911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58" spc="-272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Part.4</a:t>
            </a:r>
            <a:endParaRPr lang="ko-KR" altLang="en-US" sz="7258" spc="-272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0153" y="2937864"/>
            <a:ext cx="7452670" cy="539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3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2903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246291" y="1469906"/>
            <a:ext cx="9699419" cy="0"/>
          </a:xfrm>
          <a:prstGeom prst="line">
            <a:avLst/>
          </a:prstGeom>
          <a:ln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877077" y="1469906"/>
            <a:ext cx="2402172" cy="0"/>
          </a:xfrm>
          <a:prstGeom prst="line">
            <a:avLst/>
          </a:prstGeom>
          <a:ln w="57150">
            <a:solidFill>
              <a:srgbClr val="96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556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429086-3538-AD11-C8AB-F42170CAD2A0}"/>
              </a:ext>
            </a:extLst>
          </p:cNvPr>
          <p:cNvSpPr txBox="1"/>
          <p:nvPr/>
        </p:nvSpPr>
        <p:spPr>
          <a:xfrm>
            <a:off x="892409" y="1885997"/>
            <a:ext cx="8622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Convolutional Neural Network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처리와 패턴 인식에 사용하는 신경망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2CB59-A36E-BABF-30BD-651054C00E1E}"/>
              </a:ext>
            </a:extLst>
          </p:cNvPr>
          <p:cNvSpPr txBox="1"/>
          <p:nvPr/>
        </p:nvSpPr>
        <p:spPr>
          <a:xfrm>
            <a:off x="669956" y="850102"/>
            <a:ext cx="9791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7C3CE02-4A84-8210-5C13-1572A28CB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788" y="2894890"/>
            <a:ext cx="8240424" cy="31668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45312E-93FA-0B9F-0E59-7DDF31CFF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562" y="5765451"/>
            <a:ext cx="1647825" cy="7334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372521-2C21-BECD-22AB-6354F39D8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37" y="5927104"/>
            <a:ext cx="1647825" cy="733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FE2EB43-C5CA-BB8C-7BDE-D5C672444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267" y="5722044"/>
            <a:ext cx="1647825" cy="733425"/>
          </a:xfrm>
          <a:prstGeom prst="rect">
            <a:avLst/>
          </a:prstGeom>
        </p:spPr>
      </p:pic>
      <p:sp>
        <p:nvSpPr>
          <p:cNvPr id="13" name="슬라이드 번호 개체 틀 27">
            <a:extLst>
              <a:ext uri="{FF2B5EF4-FFF2-40B4-BE49-F238E27FC236}">
                <a16:creationId xmlns:a16="http://schemas.microsoft.com/office/drawing/2014/main" id="{D5098DFF-6FFE-4936-A16F-C2AC3C1F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408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E8500E-0C6F-12E5-3994-4A509704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540" y="2638425"/>
            <a:ext cx="3286920" cy="3276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6D245C-589C-5E82-0082-0B46D2653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59" y="2638425"/>
            <a:ext cx="3256312" cy="3276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A0591E-8F4A-59B7-70D9-178B31004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721" y="2633306"/>
            <a:ext cx="3286920" cy="32817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5D794C-6038-8403-BA9B-ECB8C92B1EFC}"/>
              </a:ext>
            </a:extLst>
          </p:cNvPr>
          <p:cNvSpPr/>
          <p:nvPr/>
        </p:nvSpPr>
        <p:spPr>
          <a:xfrm>
            <a:off x="1957085" y="3921767"/>
            <a:ext cx="709915" cy="7099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F28B56B-900A-67E6-AA67-5F83B552A28F}"/>
              </a:ext>
            </a:extLst>
          </p:cNvPr>
          <p:cNvCxnSpPr/>
          <p:nvPr/>
        </p:nvCxnSpPr>
        <p:spPr>
          <a:xfrm flipV="1">
            <a:off x="2667000" y="2743200"/>
            <a:ext cx="4981575" cy="1178567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70FCB82-7669-A10C-BD63-3B5BB3E73097}"/>
              </a:ext>
            </a:extLst>
          </p:cNvPr>
          <p:cNvCxnSpPr>
            <a:cxnSpLocks/>
          </p:cNvCxnSpPr>
          <p:nvPr/>
        </p:nvCxnSpPr>
        <p:spPr>
          <a:xfrm flipV="1">
            <a:off x="1931144" y="2743200"/>
            <a:ext cx="2521396" cy="117856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F2066F8-83D8-F29D-BE25-14DE2F676017}"/>
              </a:ext>
            </a:extLst>
          </p:cNvPr>
          <p:cNvCxnSpPr>
            <a:cxnSpLocks/>
          </p:cNvCxnSpPr>
          <p:nvPr/>
        </p:nvCxnSpPr>
        <p:spPr>
          <a:xfrm>
            <a:off x="1957085" y="4631682"/>
            <a:ext cx="2495455" cy="1207143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AB8E35F-3434-F2A9-DE71-17B026F27043}"/>
              </a:ext>
            </a:extLst>
          </p:cNvPr>
          <p:cNvCxnSpPr>
            <a:cxnSpLocks/>
          </p:cNvCxnSpPr>
          <p:nvPr/>
        </p:nvCxnSpPr>
        <p:spPr>
          <a:xfrm>
            <a:off x="2678303" y="4624556"/>
            <a:ext cx="4970272" cy="1214269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16916C2-C2A9-02F2-FF38-51F0A5703B93}"/>
              </a:ext>
            </a:extLst>
          </p:cNvPr>
          <p:cNvSpPr/>
          <p:nvPr/>
        </p:nvSpPr>
        <p:spPr>
          <a:xfrm>
            <a:off x="5756266" y="3921767"/>
            <a:ext cx="709915" cy="70991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6C48D33-1D87-1CD8-A55A-C8ED1BDBAF5A}"/>
              </a:ext>
            </a:extLst>
          </p:cNvPr>
          <p:cNvCxnSpPr/>
          <p:nvPr/>
        </p:nvCxnSpPr>
        <p:spPr>
          <a:xfrm flipV="1">
            <a:off x="6466181" y="2743200"/>
            <a:ext cx="4981575" cy="117856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DA7724-5E0B-73FA-3C23-95D6026305C9}"/>
              </a:ext>
            </a:extLst>
          </p:cNvPr>
          <p:cNvCxnSpPr>
            <a:cxnSpLocks/>
          </p:cNvCxnSpPr>
          <p:nvPr/>
        </p:nvCxnSpPr>
        <p:spPr>
          <a:xfrm flipV="1">
            <a:off x="5730325" y="2743200"/>
            <a:ext cx="2521396" cy="1178566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FA1B8FE-FB35-8CDF-0E13-6F231884E007}"/>
              </a:ext>
            </a:extLst>
          </p:cNvPr>
          <p:cNvCxnSpPr>
            <a:cxnSpLocks/>
          </p:cNvCxnSpPr>
          <p:nvPr/>
        </p:nvCxnSpPr>
        <p:spPr>
          <a:xfrm>
            <a:off x="5756266" y="4631682"/>
            <a:ext cx="2495455" cy="1207143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41CCBDD-FA83-4BC0-76F1-D5AB07CDE6FF}"/>
              </a:ext>
            </a:extLst>
          </p:cNvPr>
          <p:cNvCxnSpPr>
            <a:cxnSpLocks/>
          </p:cNvCxnSpPr>
          <p:nvPr/>
        </p:nvCxnSpPr>
        <p:spPr>
          <a:xfrm>
            <a:off x="6477484" y="4624556"/>
            <a:ext cx="4970272" cy="1214269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AFA9B4B-F791-B007-E49D-45D796E37CCC}"/>
              </a:ext>
            </a:extLst>
          </p:cNvPr>
          <p:cNvSpPr txBox="1"/>
          <p:nvPr/>
        </p:nvSpPr>
        <p:spPr>
          <a:xfrm>
            <a:off x="892409" y="1533572"/>
            <a:ext cx="8622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픽셀로 이루어진 격자 형태의 데이터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슬라이드 번호 개체 틀 27">
            <a:extLst>
              <a:ext uri="{FF2B5EF4-FFF2-40B4-BE49-F238E27FC236}">
                <a16:creationId xmlns:a16="http://schemas.microsoft.com/office/drawing/2014/main" id="{08BD2D8A-9A3F-49E3-AA79-2C26F01F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084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7E7603-CA12-DDAF-5171-90FF6C595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562" y="2352675"/>
            <a:ext cx="9330876" cy="388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FCF13-EFFF-62CA-6133-A340E980BBC8}"/>
              </a:ext>
            </a:extLst>
          </p:cNvPr>
          <p:cNvSpPr txBox="1"/>
          <p:nvPr/>
        </p:nvSpPr>
        <p:spPr>
          <a:xfrm>
            <a:off x="892409" y="1533572"/>
            <a:ext cx="8985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픽셀은 </a:t>
            </a:r>
            <a:r>
              <a:rPr lang="en-US" altLang="ko-KR" sz="3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R(Red)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300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G(Green)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30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B(Blue)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가짐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8A472E47-3962-4706-A066-985F15AA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57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yTorch]MNIST 분류 모델 만들어보기">
            <a:extLst>
              <a:ext uri="{FF2B5EF4-FFF2-40B4-BE49-F238E27FC236}">
                <a16:creationId xmlns:a16="http://schemas.microsoft.com/office/drawing/2014/main" id="{D57E494D-A4A5-B90F-1A2F-0BFFA7B73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9124" r="5983" b="62090"/>
          <a:stretch/>
        </p:blipFill>
        <p:spPr bwMode="auto">
          <a:xfrm>
            <a:off x="8397605" y="4342914"/>
            <a:ext cx="3141039" cy="107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C258C9D5-1D7E-3FE4-7F3F-9DE2616F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" y="903967"/>
            <a:ext cx="6871176" cy="55687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27">
            <a:extLst>
              <a:ext uri="{FF2B5EF4-FFF2-40B4-BE49-F238E27FC236}">
                <a16:creationId xmlns:a16="http://schemas.microsoft.com/office/drawing/2014/main" id="{54A4781A-6572-157A-7AEC-C6F380A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28" y="6316314"/>
            <a:ext cx="353005" cy="365125"/>
          </a:xfrm>
        </p:spPr>
        <p:txBody>
          <a:bodyPr/>
          <a:lstStyle/>
          <a:p>
            <a:fld id="{B4D24981-4D4B-4736-88EF-0AF8ABDFB2D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4E833D-EC26-42B0-B9D4-34D135AA44D9}"/>
              </a:ext>
            </a:extLst>
          </p:cNvPr>
          <p:cNvSpPr/>
          <p:nvPr/>
        </p:nvSpPr>
        <p:spPr>
          <a:xfrm>
            <a:off x="1371604" y="5290166"/>
            <a:ext cx="4142788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EEAD2B-DFA8-8918-56AF-487E6866543E}"/>
              </a:ext>
            </a:extLst>
          </p:cNvPr>
          <p:cNvSpPr/>
          <p:nvPr/>
        </p:nvSpPr>
        <p:spPr>
          <a:xfrm>
            <a:off x="1371604" y="1525526"/>
            <a:ext cx="3461653" cy="508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907659-CFB3-E730-7449-B0919C03AE7C}"/>
              </a:ext>
            </a:extLst>
          </p:cNvPr>
          <p:cNvSpPr/>
          <p:nvPr/>
        </p:nvSpPr>
        <p:spPr>
          <a:xfrm>
            <a:off x="8419589" y="2515088"/>
            <a:ext cx="3119055" cy="839616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사이킷</a:t>
            </a:r>
            <a:r>
              <a:rPr lang="en-US" altLang="ko-KR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런</a:t>
            </a:r>
            <a:r>
              <a:rPr lang="en-US" altLang="ko-KR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(Scikit-learn)</a:t>
            </a:r>
            <a:r>
              <a:rPr lang="ko-KR" altLang="en-US" sz="1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출시</a:t>
            </a:r>
          </a:p>
        </p:txBody>
      </p:sp>
      <p:pic>
        <p:nvPicPr>
          <p:cNvPr id="6146" name="Picture 2" descr="사이킷런(scikit-learn)으로 Perceptron 실습하기 - gaussian37">
            <a:extLst>
              <a:ext uri="{FF2B5EF4-FFF2-40B4-BE49-F238E27FC236}">
                <a16:creationId xmlns:a16="http://schemas.microsoft.com/office/drawing/2014/main" id="{91A8E8CF-FD94-2105-A040-E6A6C1E0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589" y="903967"/>
            <a:ext cx="3119055" cy="161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FFD535-668E-B5F9-F1DC-CDE54CCF66C4}"/>
              </a:ext>
            </a:extLst>
          </p:cNvPr>
          <p:cNvSpPr/>
          <p:nvPr/>
        </p:nvSpPr>
        <p:spPr>
          <a:xfrm>
            <a:off x="8397605" y="5273880"/>
            <a:ext cx="3119055" cy="839616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MNIST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딥러닝 활용</a:t>
            </a: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D425F426-E8D6-1B07-7397-2F06B46E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251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FCF13-EFFF-62CA-6133-A340E980BBC8}"/>
              </a:ext>
            </a:extLst>
          </p:cNvPr>
          <p:cNvSpPr txBox="1"/>
          <p:nvPr/>
        </p:nvSpPr>
        <p:spPr>
          <a:xfrm>
            <a:off x="892409" y="1533572"/>
            <a:ext cx="8985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이미지의 데이터의 공간적 특징을 추출하고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기반으로 패턴을 인식하는 사용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87C287-55D7-0660-7832-A463EF8B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858" y="2795672"/>
            <a:ext cx="5004284" cy="3520642"/>
          </a:xfrm>
          <a:prstGeom prst="rect">
            <a:avLst/>
          </a:prstGeom>
        </p:spPr>
      </p:pic>
      <p:sp>
        <p:nvSpPr>
          <p:cNvPr id="9" name="슬라이드 번호 개체 틀 27">
            <a:extLst>
              <a:ext uri="{FF2B5EF4-FFF2-40B4-BE49-F238E27FC236}">
                <a16:creationId xmlns:a16="http://schemas.microsoft.com/office/drawing/2014/main" id="{93FF85A2-51AA-4EBC-96F3-095341FB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3626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E1E4AE-E592-C3E0-098E-E330EC90C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24" b="7351"/>
          <a:stretch/>
        </p:blipFill>
        <p:spPr>
          <a:xfrm>
            <a:off x="1685925" y="2206526"/>
            <a:ext cx="8686800" cy="41288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372D5-7445-38B9-67F7-7B2251AD8F0C}"/>
              </a:ext>
            </a:extLst>
          </p:cNvPr>
          <p:cNvSpPr txBox="1"/>
          <p:nvPr/>
        </p:nvSpPr>
        <p:spPr>
          <a:xfrm>
            <a:off x="892409" y="1533572"/>
            <a:ext cx="8985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구성요소는 크게 총 </a:t>
            </a:r>
            <a:r>
              <a:rPr lang="en-US" altLang="ko-KR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개로 볼 수 있음</a:t>
            </a:r>
            <a:endParaRPr lang="en-US" altLang="ko-KR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36599E13-5EEA-4797-A6F6-0F6654A7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035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E1E4AE-E592-C3E0-098E-E330EC90C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070" b="7351"/>
          <a:stretch/>
        </p:blipFill>
        <p:spPr>
          <a:xfrm>
            <a:off x="1057275" y="1868953"/>
            <a:ext cx="4766984" cy="412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8757C7-99E4-EBE6-4CD6-B9409203991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(Convolutional)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B6888-E105-523B-D631-546647C7EB72}"/>
              </a:ext>
            </a:extLst>
          </p:cNvPr>
          <p:cNvSpPr txBox="1"/>
          <p:nvPr/>
        </p:nvSpPr>
        <p:spPr>
          <a:xfrm>
            <a:off x="6452909" y="2554902"/>
            <a:ext cx="48342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층</a:t>
            </a:r>
            <a:endParaRPr lang="en-US" altLang="ko-KR" sz="2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이미지와 작은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kernel(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필터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연산을 통해 새로운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특성맵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(feature map)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통행 이미지의 부분적인 패턴을 감지하고 추출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19B8015C-3B9A-4378-9B13-84F8054E2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7988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92649-CF89-43A6-F618-809F22B582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390" r="81887"/>
          <a:stretch/>
        </p:blipFill>
        <p:spPr>
          <a:xfrm>
            <a:off x="914400" y="2931458"/>
            <a:ext cx="1873624" cy="3041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507AC-68BA-FDAB-8226-3F923FB0EEC6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14E57-798F-66FE-B647-341C898A03C4}"/>
              </a:ext>
            </a:extLst>
          </p:cNvPr>
          <p:cNvSpPr txBox="1"/>
          <p:nvPr/>
        </p:nvSpPr>
        <p:spPr>
          <a:xfrm>
            <a:off x="4409914" y="2752126"/>
            <a:ext cx="62311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특징을 찾아내기 위한 파라미터</a:t>
            </a:r>
            <a:endParaRPr lang="en-US" altLang="ko-KR" sz="22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가중치의 역할을 함</a:t>
            </a:r>
            <a:endParaRPr lang="en-US" altLang="ko-KR" sz="24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D1330C77-5067-4BFE-9A41-8B11D18F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755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7E0151-A784-0198-5847-8D2971B74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38"/>
          <a:stretch/>
        </p:blipFill>
        <p:spPr>
          <a:xfrm>
            <a:off x="8310282" y="2346326"/>
            <a:ext cx="2995893" cy="35264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DFE45-34A7-C93B-EBB2-F1773D5E2DD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ACE5E-3CC0-238C-5FE6-3EAFFFD9F91E}"/>
              </a:ext>
            </a:extLst>
          </p:cNvPr>
          <p:cNvSpPr txBox="1"/>
          <p:nvPr/>
        </p:nvSpPr>
        <p:spPr>
          <a:xfrm>
            <a:off x="885825" y="2813447"/>
            <a:ext cx="726127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합성곱으로</a:t>
            </a:r>
            <a:r>
              <a:rPr lang="ko-KR" altLang="en-US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만들어진 이미지의 특성을 반영한 </a:t>
            </a:r>
            <a:r>
              <a:rPr lang="en-US" altLang="ko-KR" sz="2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45A7C0E8-7B9E-4970-8EE1-F3CDA69F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0497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CE6899-67BC-6C9F-C75D-6CED9113A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07" y="1744316"/>
            <a:ext cx="10643386" cy="45719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0A7C4C-FBBF-7F47-EA63-DDD4D33B53DE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BCBF0B23-B03E-4A7C-AC7B-22ADB01E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395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D92649-CF89-43A6-F618-809F22B58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199748"/>
            <a:ext cx="10344150" cy="3773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B507AC-68BA-FDAB-8226-3F923FB0EEC6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A83CEC2C-4E29-441B-AFB3-9FBDBF28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832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2D06B69-3EFC-C375-B28D-D71256E4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2260511"/>
            <a:ext cx="10639425" cy="36748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CF97CD-6A29-EE49-8D2A-4A390534927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27">
            <a:extLst>
              <a:ext uri="{FF2B5EF4-FFF2-40B4-BE49-F238E27FC236}">
                <a16:creationId xmlns:a16="http://schemas.microsoft.com/office/drawing/2014/main" id="{68C382CC-B898-4311-BEAE-3FC138F9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52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5442A5F-2DE5-C62E-47BA-4D49963D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4" y="2282655"/>
            <a:ext cx="10477502" cy="35550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10223-B325-4787-3610-337FC8354370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3A3A83D6-0B34-4A02-89DD-22DFD54B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482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84829CA-4690-9958-52AE-A8741601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4" y="2257665"/>
            <a:ext cx="10420351" cy="36532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898486-D08B-21F0-CC21-CD156D08D8F6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02501E88-29EC-44EB-A16D-23C14279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4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GPT-3, 왜 요금제를 선택했으며... 마이크로소프트에 독점 라이선스를 부여했나? &lt; 칼럼 &lt; OPINION &lt; 기사본문 -  인공지능신문">
            <a:extLst>
              <a:ext uri="{FF2B5EF4-FFF2-40B4-BE49-F238E27FC236}">
                <a16:creationId xmlns:a16="http://schemas.microsoft.com/office/drawing/2014/main" id="{0FD834CB-4433-4BF0-ABEC-0EE9E6D36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5420" r="21259" b="7837"/>
          <a:stretch/>
        </p:blipFill>
        <p:spPr bwMode="auto">
          <a:xfrm>
            <a:off x="8398796" y="4048037"/>
            <a:ext cx="3117600" cy="214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0B9BB09C-3C7D-AF58-CF64-C0D7C12C7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24"/>
          <a:stretch/>
        </p:blipFill>
        <p:spPr>
          <a:xfrm>
            <a:off x="653357" y="903967"/>
            <a:ext cx="6904440" cy="55687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spc="-15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역사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0 1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27">
            <a:extLst>
              <a:ext uri="{FF2B5EF4-FFF2-40B4-BE49-F238E27FC236}">
                <a16:creationId xmlns:a16="http://schemas.microsoft.com/office/drawing/2014/main" id="{54A4781A-6572-157A-7AEC-C6F380AB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628" y="6316314"/>
            <a:ext cx="353005" cy="365125"/>
          </a:xfrm>
        </p:spPr>
        <p:txBody>
          <a:bodyPr/>
          <a:lstStyle/>
          <a:p>
            <a:fld id="{B4D24981-4D4B-4736-88EF-0AF8ABDFB2D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4E833D-EC26-42B0-B9D4-34D135AA44D9}"/>
              </a:ext>
            </a:extLst>
          </p:cNvPr>
          <p:cNvSpPr/>
          <p:nvPr/>
        </p:nvSpPr>
        <p:spPr>
          <a:xfrm>
            <a:off x="1492901" y="5703019"/>
            <a:ext cx="3573621" cy="28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EEAD2B-DFA8-8918-56AF-487E6866543E}"/>
              </a:ext>
            </a:extLst>
          </p:cNvPr>
          <p:cNvSpPr/>
          <p:nvPr/>
        </p:nvSpPr>
        <p:spPr>
          <a:xfrm>
            <a:off x="1492902" y="2934896"/>
            <a:ext cx="3219058" cy="839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BFFD535-668E-B5F9-F1DC-CDE54CCF66C4}"/>
              </a:ext>
            </a:extLst>
          </p:cNvPr>
          <p:cNvSpPr/>
          <p:nvPr/>
        </p:nvSpPr>
        <p:spPr>
          <a:xfrm>
            <a:off x="8397341" y="5436980"/>
            <a:ext cx="3119055" cy="839616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GPT - 3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알파고, 흑 잡았을 때 더 창의적&quot;">
            <a:extLst>
              <a:ext uri="{FF2B5EF4-FFF2-40B4-BE49-F238E27FC236}">
                <a16:creationId xmlns:a16="http://schemas.microsoft.com/office/drawing/2014/main" id="{32D751A6-2887-9C93-9DCC-02FB1BCCE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42" y="1274373"/>
            <a:ext cx="3119054" cy="174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907659-CFB3-E730-7449-B0919C03AE7C}"/>
              </a:ext>
            </a:extLst>
          </p:cNvPr>
          <p:cNvSpPr/>
          <p:nvPr/>
        </p:nvSpPr>
        <p:spPr>
          <a:xfrm>
            <a:off x="8397342" y="2934896"/>
            <a:ext cx="3119055" cy="839616"/>
          </a:xfrm>
          <a:prstGeom prst="roundRect">
            <a:avLst/>
          </a:prstGeom>
          <a:solidFill>
            <a:srgbClr val="00395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알파고 등장과 충격</a:t>
            </a:r>
          </a:p>
        </p:txBody>
      </p:sp>
      <p:pic>
        <p:nvPicPr>
          <p:cNvPr id="7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E6CB0B03-3C9D-72F5-1703-B8A84735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69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7E0151-A784-0198-5847-8D2971B74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42" y="2346326"/>
            <a:ext cx="10308833" cy="35264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DFE45-34A7-C93B-EBB2-F1773D5E2DD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27">
            <a:extLst>
              <a:ext uri="{FF2B5EF4-FFF2-40B4-BE49-F238E27FC236}">
                <a16:creationId xmlns:a16="http://schemas.microsoft.com/office/drawing/2014/main" id="{A700DB43-508A-4A3B-8A1B-A3A63CE5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67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D23805F-8774-45B2-7359-5830EA72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70" y="2087353"/>
            <a:ext cx="7905750" cy="40289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DFE45-34A7-C93B-EBB2-F1773D5E2DD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03985-00DB-FAD9-3D40-6D75C4D15B13}"/>
              </a:ext>
            </a:extLst>
          </p:cNvPr>
          <p:cNvSpPr txBox="1"/>
          <p:nvPr/>
        </p:nvSpPr>
        <p:spPr>
          <a:xfrm>
            <a:off x="6564382" y="1359752"/>
            <a:ext cx="534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이미지의 특성과             유사하면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높고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E82D3D2D-CE05-4CF3-95C8-5CB17C8D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976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457EE8E-5582-559B-FCFF-18F2A68D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47" y="2190749"/>
            <a:ext cx="7857173" cy="3896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DFE45-34A7-C93B-EBB2-F1773D5E2DD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09996-4EB9-86C3-E412-AB9FC15FDB39}"/>
              </a:ext>
            </a:extLst>
          </p:cNvPr>
          <p:cNvSpPr txBox="1"/>
          <p:nvPr/>
        </p:nvSpPr>
        <p:spPr>
          <a:xfrm>
            <a:off x="6564382" y="1359752"/>
            <a:ext cx="5349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이미지의 특성과             유사하지 않으면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높지 않음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2D8F9D85-7586-425B-B9BA-0E8B8F8B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7294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FC963E-2039-876B-EC3D-AEA84399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130" y="5973414"/>
            <a:ext cx="619125" cy="34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DFE45-34A7-C93B-EBB2-F1773D5E2DD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09996-4EB9-86C3-E412-AB9FC15FDB39}"/>
              </a:ext>
            </a:extLst>
          </p:cNvPr>
          <p:cNvSpPr txBox="1"/>
          <p:nvPr/>
        </p:nvSpPr>
        <p:spPr>
          <a:xfrm>
            <a:off x="7025705" y="2868375"/>
            <a:ext cx="476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map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높다는 것은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이미지의 특성을 잘 반영한다고 볼 수 있음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2D8F9D85-7586-425B-B9BA-0E8B8F8B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93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642D4B-4920-B01A-571E-76CFB51998D9}"/>
              </a:ext>
            </a:extLst>
          </p:cNvPr>
          <p:cNvGrpSpPr/>
          <p:nvPr/>
        </p:nvGrpSpPr>
        <p:grpSpPr>
          <a:xfrm>
            <a:off x="669957" y="2477353"/>
            <a:ext cx="5974919" cy="3020895"/>
            <a:chOff x="1072547" y="2087353"/>
            <a:chExt cx="7910872" cy="39997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57EE8E-5582-559B-FCFF-18F2A68D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2547" y="2190749"/>
              <a:ext cx="7857173" cy="389630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7F19D14-0595-CF7B-612B-C73724F14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355" b="47898"/>
            <a:stretch/>
          </p:blipFill>
          <p:spPr>
            <a:xfrm>
              <a:off x="3872752" y="2087353"/>
              <a:ext cx="5110667" cy="2099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0270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8B773C-1E2E-EEAE-CF76-812701442FEB}"/>
              </a:ext>
            </a:extLst>
          </p:cNvPr>
          <p:cNvGrpSpPr/>
          <p:nvPr/>
        </p:nvGrpSpPr>
        <p:grpSpPr>
          <a:xfrm>
            <a:off x="653359" y="2551836"/>
            <a:ext cx="6718370" cy="3456062"/>
            <a:chOff x="2736815" y="2020876"/>
            <a:chExt cx="6718370" cy="34560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B08AF1-CA92-0369-0139-45CD795DB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052"/>
            <a:stretch/>
          </p:blipFill>
          <p:spPr>
            <a:xfrm>
              <a:off x="2736815" y="2020876"/>
              <a:ext cx="6718370" cy="343701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5C9E17B-7C7E-97D6-7DE1-0B9EE384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3710" y="5067363"/>
              <a:ext cx="371475" cy="4095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합성곱의</a:t>
            </a: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의미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9EF5A7-9549-2ABD-9AF6-1D543D1E964B}"/>
              </a:ext>
            </a:extLst>
          </p:cNvPr>
          <p:cNvSpPr txBox="1"/>
          <p:nvPr/>
        </p:nvSpPr>
        <p:spPr>
          <a:xfrm>
            <a:off x="7185991" y="2318055"/>
            <a:ext cx="48342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합성곱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층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의미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주어진 이미지의 부분적 특성을             알려주는 역할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DCC5CD85-CFED-4A46-9359-27F82B1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57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241530-C526-2B2D-007D-411B6DA64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59" y="2314155"/>
            <a:ext cx="2829813" cy="3693743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D4BD443-2076-2CEE-071F-13FC336D1EF7}"/>
              </a:ext>
            </a:extLst>
          </p:cNvPr>
          <p:cNvGrpSpPr/>
          <p:nvPr/>
        </p:nvGrpSpPr>
        <p:grpSpPr>
          <a:xfrm>
            <a:off x="3561433" y="3090228"/>
            <a:ext cx="3572424" cy="2769398"/>
            <a:chOff x="6114501" y="3015649"/>
            <a:chExt cx="4014754" cy="29922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06036B-9B29-E3D2-C240-44F9EA915EB0}"/>
                </a:ext>
              </a:extLst>
            </p:cNvPr>
            <p:cNvGrpSpPr/>
            <p:nvPr/>
          </p:nvGrpSpPr>
          <p:grpSpPr>
            <a:xfrm>
              <a:off x="6114501" y="3015649"/>
              <a:ext cx="4014754" cy="2271019"/>
              <a:chOff x="5062571" y="1524293"/>
              <a:chExt cx="8267700" cy="467677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B3CA3864-F8A4-FC13-38FC-E8825A08E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571" y="1619543"/>
                <a:ext cx="4171950" cy="45815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86652B8-0BAB-4A1D-B8B6-12B0CB2C05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4521" y="1524293"/>
                <a:ext cx="4095750" cy="4676775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2A9C4FC-32B5-C997-35B7-996CB626F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1728" y="5474498"/>
              <a:ext cx="2400300" cy="533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1D05608-C6E1-87B2-1018-23CAAF7C5F16}"/>
              </a:ext>
            </a:extLst>
          </p:cNvPr>
          <p:cNvSpPr txBox="1"/>
          <p:nvPr/>
        </p:nvSpPr>
        <p:spPr>
          <a:xfrm>
            <a:off x="7436883" y="2659558"/>
            <a:ext cx="447675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</a:p>
          <a:p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Size(</a:t>
            </a:r>
            <a:r>
              <a:rPr lang="ko-KR" altLang="en-US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r>
              <a:rPr lang="en-US" altLang="ko-KR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Stride(</a:t>
            </a:r>
            <a:r>
              <a:rPr lang="ko-KR" altLang="en-US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보폭</a:t>
            </a:r>
            <a:r>
              <a:rPr lang="en-US" altLang="ko-KR" sz="2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조절하여 출력층의 크기를 조절함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05FA23-40D3-CBB8-9E30-F2763FAEB339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슬라이드 번호 개체 틀 27">
            <a:extLst>
              <a:ext uri="{FF2B5EF4-FFF2-40B4-BE49-F238E27FC236}">
                <a16:creationId xmlns:a16="http://schemas.microsoft.com/office/drawing/2014/main" id="{4DF6004B-8453-4C22-9904-BEE549A7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54784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F7F514-6791-AABE-69AB-AC423277545D}"/>
              </a:ext>
            </a:extLst>
          </p:cNvPr>
          <p:cNvSpPr txBox="1"/>
          <p:nvPr/>
        </p:nvSpPr>
        <p:spPr>
          <a:xfrm>
            <a:off x="6846879" y="2628546"/>
            <a:ext cx="48344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작게 하면 미세한 특성까지 추출하여 정확한 구분이 필요한 경우에 사용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 많은 특성을 가지고 있기 때문에  학습 시간이 더 걸림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ED22E-8946-0DA7-2777-D6D880D40AC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BF01F96B-96D7-437F-8D64-33F1CD69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CC0366-A7B9-EFC4-929F-64060E5D3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57" y="2507783"/>
            <a:ext cx="5858319" cy="29696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84F23A0-A370-BD14-0B24-B766CE512E62}"/>
              </a:ext>
            </a:extLst>
          </p:cNvPr>
          <p:cNvSpPr/>
          <p:nvPr/>
        </p:nvSpPr>
        <p:spPr>
          <a:xfrm>
            <a:off x="2954990" y="4015021"/>
            <a:ext cx="3651998" cy="1474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77850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F7F514-6791-AABE-69AB-AC423277545D}"/>
              </a:ext>
            </a:extLst>
          </p:cNvPr>
          <p:cNvSpPr txBox="1"/>
          <p:nvPr/>
        </p:nvSpPr>
        <p:spPr>
          <a:xfrm>
            <a:off x="6338047" y="2323746"/>
            <a:ext cx="54953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고양이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모델이 구분 하는 것 보다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꿀벌과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말벌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구별 할 때 더 많은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확인해야 구별이 가능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꿀벌과 말벌을 구별하는 모델을 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 경우 개와 고양이를 구별하는 모델의 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크기보다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</a:t>
            </a:r>
            <a:r>
              <a:rPr lang="en-US" altLang="ko-KR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  <a:r>
              <a:rPr lang="ko-KR" altLang="en-US" sz="2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 많은 특성을 파악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해야 함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ED22E-8946-0DA7-2777-D6D880D40ACC}"/>
              </a:ext>
            </a:extLst>
          </p:cNvPr>
          <p:cNvSpPr txBox="1"/>
          <p:nvPr/>
        </p:nvSpPr>
        <p:spPr>
          <a:xfrm>
            <a:off x="669957" y="850102"/>
            <a:ext cx="5782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슬라이드 번호 개체 틀 27">
            <a:extLst>
              <a:ext uri="{FF2B5EF4-FFF2-40B4-BE49-F238E27FC236}">
                <a16:creationId xmlns:a16="http://schemas.microsoft.com/office/drawing/2014/main" id="{BF01F96B-96D7-437F-8D64-33F1CD69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97</a:t>
            </a:fld>
            <a:endParaRPr lang="ko-KR" altLang="en-US" dirty="0"/>
          </a:p>
        </p:txBody>
      </p:sp>
      <p:pic>
        <p:nvPicPr>
          <p:cNvPr id="2050" name="Picture 2" descr="강아지와 고양이 같이 키워도 될까? STUDY - 해밀펫">
            <a:extLst>
              <a:ext uri="{FF2B5EF4-FFF2-40B4-BE49-F238E27FC236}">
                <a16:creationId xmlns:a16="http://schemas.microsoft.com/office/drawing/2014/main" id="{6456EDAC-3D1F-0B30-F49B-AAE2F233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7" y="1808743"/>
            <a:ext cx="4316422" cy="238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꿀벌 - 나무위키">
            <a:extLst>
              <a:ext uri="{FF2B5EF4-FFF2-40B4-BE49-F238E27FC236}">
                <a16:creationId xmlns:a16="http://schemas.microsoft.com/office/drawing/2014/main" id="{B3E0F08E-3BB3-C8B3-28FD-D4A5C6C2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7" y="4400276"/>
            <a:ext cx="2211492" cy="17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꿀벌을 낚아채는 말벌... 도심적응력도 뛰어납니다 - 오마이뉴스">
            <a:extLst>
              <a:ext uri="{FF2B5EF4-FFF2-40B4-BE49-F238E27FC236}">
                <a16:creationId xmlns:a16="http://schemas.microsoft.com/office/drawing/2014/main" id="{D6E52045-E093-EFBB-E10E-D7A466456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2" r="9521"/>
          <a:stretch/>
        </p:blipFill>
        <p:spPr bwMode="auto">
          <a:xfrm flipH="1">
            <a:off x="3196109" y="4400276"/>
            <a:ext cx="2657846" cy="17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415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F93C13-5723-F674-E810-3EE146CB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358" y="2626764"/>
            <a:ext cx="2807294" cy="3075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E3FCD-855D-B873-5D43-C161D213556B}"/>
              </a:ext>
            </a:extLst>
          </p:cNvPr>
          <p:cNvSpPr txBox="1"/>
          <p:nvPr/>
        </p:nvSpPr>
        <p:spPr>
          <a:xfrm>
            <a:off x="894772" y="1733609"/>
            <a:ext cx="898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Stride = 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2D3F0A-D44D-DA11-F8FE-C0B49404A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162" y="2569614"/>
            <a:ext cx="2733675" cy="31532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872CD6-7747-C1FB-830C-5A681341E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347" y="2616510"/>
            <a:ext cx="2733675" cy="307851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E057BE9-4B98-463D-5753-344DE1DEF642}"/>
              </a:ext>
            </a:extLst>
          </p:cNvPr>
          <p:cNvSpPr/>
          <p:nvPr/>
        </p:nvSpPr>
        <p:spPr>
          <a:xfrm>
            <a:off x="4056026" y="3609975"/>
            <a:ext cx="695325" cy="6381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C4F05A8-21A2-FA8C-0825-C2A8DF23C0BA}"/>
              </a:ext>
            </a:extLst>
          </p:cNvPr>
          <p:cNvSpPr/>
          <p:nvPr/>
        </p:nvSpPr>
        <p:spPr>
          <a:xfrm>
            <a:off x="7434262" y="3609975"/>
            <a:ext cx="695325" cy="6381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슬라이드 번호 개체 틀 27">
            <a:extLst>
              <a:ext uri="{FF2B5EF4-FFF2-40B4-BE49-F238E27FC236}">
                <a16:creationId xmlns:a16="http://schemas.microsoft.com/office/drawing/2014/main" id="{F25BD79B-91DF-44D1-A1CE-20DA421B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431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BCEAB-7C09-4B37-53A4-DC6E15911CCE}"/>
              </a:ext>
            </a:extLst>
          </p:cNvPr>
          <p:cNvSpPr/>
          <p:nvPr/>
        </p:nvSpPr>
        <p:spPr>
          <a:xfrm>
            <a:off x="253497" y="-1"/>
            <a:ext cx="416460" cy="660903"/>
          </a:xfrm>
          <a:prstGeom prst="rect">
            <a:avLst/>
          </a:prstGeom>
          <a:solidFill>
            <a:srgbClr val="96A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9338A6-3831-2BDC-9227-0A5434C32056}"/>
              </a:ext>
            </a:extLst>
          </p:cNvPr>
          <p:cNvSpPr txBox="1"/>
          <p:nvPr/>
        </p:nvSpPr>
        <p:spPr>
          <a:xfrm>
            <a:off x="669957" y="176561"/>
            <a:ext cx="8785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96A7A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 Neural Networks)</a:t>
            </a:r>
            <a:endParaRPr lang="ko-KR" altLang="en-US" sz="1400" dirty="0">
              <a:solidFill>
                <a:srgbClr val="96A7A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019AB-3E61-1487-E153-F42255D9EDE0}"/>
              </a:ext>
            </a:extLst>
          </p:cNvPr>
          <p:cNvSpPr txBox="1"/>
          <p:nvPr/>
        </p:nvSpPr>
        <p:spPr>
          <a:xfrm>
            <a:off x="253497" y="161172"/>
            <a:ext cx="399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spc="-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0 4</a:t>
            </a:r>
            <a:endParaRPr lang="ko-KR" altLang="en-US" sz="16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 descr="알고 보면 더 멋있는 학교 : 경남대학교 : 네이버 블로그">
            <a:extLst>
              <a:ext uri="{FF2B5EF4-FFF2-40B4-BE49-F238E27FC236}">
                <a16:creationId xmlns:a16="http://schemas.microsoft.com/office/drawing/2014/main" id="{7344DA6E-5F44-310A-7EC2-C2BA95189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67" y="62755"/>
            <a:ext cx="1918447" cy="5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6393F6-339F-5C62-66D6-24B11F0BD9AB}"/>
              </a:ext>
            </a:extLst>
          </p:cNvPr>
          <p:cNvSpPr txBox="1"/>
          <p:nvPr/>
        </p:nvSpPr>
        <p:spPr>
          <a:xfrm>
            <a:off x="669957" y="850102"/>
            <a:ext cx="606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Kernel</a:t>
            </a:r>
            <a:endParaRPr lang="ko-KR" alt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F93C13-5723-F674-E810-3EE146CB1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358" y="2626764"/>
            <a:ext cx="2807294" cy="3075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E3FCD-855D-B873-5D43-C161D213556B}"/>
              </a:ext>
            </a:extLst>
          </p:cNvPr>
          <p:cNvSpPr txBox="1"/>
          <p:nvPr/>
        </p:nvSpPr>
        <p:spPr>
          <a:xfrm>
            <a:off x="894772" y="1733609"/>
            <a:ext cx="8985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Stride = 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872CD6-7747-C1FB-830C-5A681341E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51" y="2636289"/>
            <a:ext cx="2733675" cy="307851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E057BE9-4B98-463D-5753-344DE1DEF642}"/>
              </a:ext>
            </a:extLst>
          </p:cNvPr>
          <p:cNvSpPr/>
          <p:nvPr/>
        </p:nvSpPr>
        <p:spPr>
          <a:xfrm>
            <a:off x="4056026" y="3609975"/>
            <a:ext cx="695325" cy="6381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C4F05A8-21A2-FA8C-0825-C2A8DF23C0BA}"/>
              </a:ext>
            </a:extLst>
          </p:cNvPr>
          <p:cNvSpPr/>
          <p:nvPr/>
        </p:nvSpPr>
        <p:spPr>
          <a:xfrm>
            <a:off x="7434262" y="3609975"/>
            <a:ext cx="695325" cy="6381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55D853-79BF-6180-3BEF-1D417EB33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587" y="2740528"/>
            <a:ext cx="2783621" cy="2974280"/>
          </a:xfrm>
          <a:prstGeom prst="rect">
            <a:avLst/>
          </a:prstGeom>
        </p:spPr>
      </p:pic>
      <p:sp>
        <p:nvSpPr>
          <p:cNvPr id="14" name="슬라이드 번호 개체 틀 27">
            <a:extLst>
              <a:ext uri="{FF2B5EF4-FFF2-40B4-BE49-F238E27FC236}">
                <a16:creationId xmlns:a16="http://schemas.microsoft.com/office/drawing/2014/main" id="{76178075-2DE2-434E-8AF9-880062AC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50" y="6316314"/>
            <a:ext cx="464583" cy="365125"/>
          </a:xfrm>
          <a:ln w="38100">
            <a:noFill/>
          </a:ln>
        </p:spPr>
        <p:txBody>
          <a:bodyPr/>
          <a:lstStyle/>
          <a:p>
            <a:fld id="{B4D24981-4D4B-4736-88EF-0AF8ABDFB2D2}" type="slidenum">
              <a:rPr lang="ko-KR" altLang="en-US" smtClean="0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41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3934</Words>
  <Application>Microsoft Office PowerPoint</Application>
  <PresentationFormat>와이드스크린</PresentationFormat>
  <Paragraphs>1221</Paragraphs>
  <Slides>154</Slides>
  <Notes>116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58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조용민</dc:creator>
  <cp:lastModifiedBy>조용민</cp:lastModifiedBy>
  <cp:revision>337</cp:revision>
  <dcterms:created xsi:type="dcterms:W3CDTF">2024-01-13T14:31:21Z</dcterms:created>
  <dcterms:modified xsi:type="dcterms:W3CDTF">2024-01-19T03:31:56Z</dcterms:modified>
</cp:coreProperties>
</file>